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256" r:id="rId2"/>
    <p:sldId id="332" r:id="rId3"/>
    <p:sldId id="344" r:id="rId4"/>
    <p:sldId id="345" r:id="rId5"/>
    <p:sldId id="306" r:id="rId6"/>
    <p:sldId id="326" r:id="rId7"/>
    <p:sldId id="327" r:id="rId8"/>
    <p:sldId id="328" r:id="rId9"/>
    <p:sldId id="329" r:id="rId10"/>
    <p:sldId id="330" r:id="rId11"/>
    <p:sldId id="334" r:id="rId12"/>
    <p:sldId id="291" r:id="rId13"/>
    <p:sldId id="348" r:id="rId14"/>
    <p:sldId id="343" r:id="rId15"/>
    <p:sldId id="267" r:id="rId16"/>
    <p:sldId id="258" r:id="rId17"/>
    <p:sldId id="333" r:id="rId18"/>
    <p:sldId id="262" r:id="rId19"/>
    <p:sldId id="292" r:id="rId20"/>
    <p:sldId id="259" r:id="rId21"/>
    <p:sldId id="280" r:id="rId22"/>
    <p:sldId id="331" r:id="rId23"/>
    <p:sldId id="336" r:id="rId24"/>
    <p:sldId id="347" r:id="rId25"/>
    <p:sldId id="307" r:id="rId26"/>
    <p:sldId id="350" r:id="rId27"/>
    <p:sldId id="277" r:id="rId28"/>
    <p:sldId id="296" r:id="rId29"/>
    <p:sldId id="297" r:id="rId30"/>
    <p:sldId id="278" r:id="rId31"/>
    <p:sldId id="310" r:id="rId32"/>
    <p:sldId id="337" r:id="rId33"/>
    <p:sldId id="338" r:id="rId34"/>
    <p:sldId id="339" r:id="rId35"/>
    <p:sldId id="298" r:id="rId36"/>
    <p:sldId id="335" r:id="rId37"/>
    <p:sldId id="301" r:id="rId38"/>
    <p:sldId id="264" r:id="rId39"/>
    <p:sldId id="311" r:id="rId40"/>
    <p:sldId id="312" r:id="rId41"/>
    <p:sldId id="340" r:id="rId42"/>
    <p:sldId id="341" r:id="rId43"/>
    <p:sldId id="304" r:id="rId44"/>
    <p:sldId id="309" r:id="rId45"/>
    <p:sldId id="318" r:id="rId46"/>
    <p:sldId id="34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 autoAdjust="0"/>
    <p:restoredTop sz="98410" autoAdjust="0"/>
  </p:normalViewPr>
  <p:slideViewPr>
    <p:cSldViewPr>
      <p:cViewPr>
        <p:scale>
          <a:sx n="75" d="100"/>
          <a:sy n="75" d="100"/>
        </p:scale>
        <p:origin x="-636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3734556269341677"/>
          <c:y val="7.9718400248090765E-2"/>
          <c:w val="0.60543790037896816"/>
          <c:h val="0.722062021146541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Жанры(10)</c:v>
                </c:pt>
                <c:pt idx="1">
                  <c:v>Класика(4)</c:v>
                </c:pt>
                <c:pt idx="2">
                  <c:v>Джаз(6)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Классификация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Жанры(10)</c:v>
                </c:pt>
                <c:pt idx="1">
                  <c:v>Класика(4)</c:v>
                </c:pt>
                <c:pt idx="2">
                  <c:v>Джаз(6)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61</c:v>
                </c:pt>
                <c:pt idx="1">
                  <c:v>88</c:v>
                </c:pt>
                <c:pt idx="2">
                  <c:v>68</c:v>
                </c:pt>
              </c:numCache>
            </c:numRef>
          </c:val>
        </c:ser>
        <c:axId val="110383104"/>
        <c:axId val="73589504"/>
      </c:barChart>
      <c:catAx>
        <c:axId val="110383104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3589504"/>
        <c:crosses val="autoZero"/>
        <c:auto val="1"/>
        <c:lblAlgn val="ctr"/>
        <c:lblOffset val="100"/>
      </c:catAx>
      <c:valAx>
        <c:axId val="73589504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1103831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6454151128974043"/>
          <c:y val="3.0416193630625797E-3"/>
          <c:w val="0.61582317287964161"/>
          <c:h val="0.10307424385176983"/>
        </c:manualLayout>
      </c:layout>
      <c:txPr>
        <a:bodyPr/>
        <a:lstStyle/>
        <a:p>
          <a:pPr>
            <a:defRPr lang="en-US"/>
          </a:pPr>
          <a:endParaRPr lang="en-US"/>
        </a:p>
      </c:txPr>
    </c:legend>
    <c:plotVisOnly val="1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824A1-DB27-4E1D-AE49-62E07DC6BF8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CC01EF5-15FF-47CE-8323-7E3D9F920F9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MIR</a:t>
          </a:r>
          <a:endParaRPr lang="ru-RU" dirty="0">
            <a:solidFill>
              <a:schemeClr val="tx1"/>
            </a:solidFill>
          </a:endParaRPr>
        </a:p>
      </dgm:t>
    </dgm:pt>
    <dgm:pt modelId="{E1CF50EB-4071-4396-AA50-9DEED391885F}" type="parTrans" cxnId="{EF984217-1515-428D-B29C-225676CAE4C0}">
      <dgm:prSet/>
      <dgm:spPr/>
      <dgm:t>
        <a:bodyPr/>
        <a:lstStyle/>
        <a:p>
          <a:endParaRPr lang="ru-RU"/>
        </a:p>
      </dgm:t>
    </dgm:pt>
    <dgm:pt modelId="{E1FD7754-BD4B-4152-B1C8-1221F70B5EC9}" type="sibTrans" cxnId="{EF984217-1515-428D-B29C-225676CAE4C0}">
      <dgm:prSet/>
      <dgm:spPr/>
      <dgm:t>
        <a:bodyPr/>
        <a:lstStyle/>
        <a:p>
          <a:endParaRPr lang="ru-RU"/>
        </a:p>
      </dgm:t>
    </dgm:pt>
    <dgm:pt modelId="{907ECBCB-E7F8-485D-A8CB-CC8B80A999DD}">
      <dgm:prSet phldrT="[Text]"/>
      <dgm:spPr/>
      <dgm:t>
        <a:bodyPr/>
        <a:lstStyle/>
        <a:p>
          <a:r>
            <a:rPr lang="ru-RU" dirty="0" smtClean="0"/>
            <a:t>Библиотечное дело</a:t>
          </a:r>
          <a:endParaRPr lang="en-US" dirty="0" smtClean="0"/>
        </a:p>
        <a:p>
          <a:r>
            <a:rPr lang="ru-RU" dirty="0" smtClean="0"/>
            <a:t>(</a:t>
          </a:r>
          <a:r>
            <a:rPr lang="en-US" dirty="0" smtClean="0"/>
            <a:t>Library Science</a:t>
          </a:r>
          <a:r>
            <a:rPr lang="ru-RU" dirty="0" smtClean="0"/>
            <a:t>)</a:t>
          </a:r>
          <a:endParaRPr lang="ru-RU" dirty="0"/>
        </a:p>
      </dgm:t>
    </dgm:pt>
    <dgm:pt modelId="{27C096E4-07E3-467B-B358-CA6853FE576F}" type="parTrans" cxnId="{AF3BA0BB-6357-4526-B959-C4FA0D6C404C}">
      <dgm:prSet/>
      <dgm:spPr/>
      <dgm:t>
        <a:bodyPr/>
        <a:lstStyle/>
        <a:p>
          <a:endParaRPr lang="ru-RU"/>
        </a:p>
      </dgm:t>
    </dgm:pt>
    <dgm:pt modelId="{8B01D972-1C4F-4A37-B5B4-F4131A50BD97}" type="sibTrans" cxnId="{AF3BA0BB-6357-4526-B959-C4FA0D6C404C}">
      <dgm:prSet/>
      <dgm:spPr/>
      <dgm:t>
        <a:bodyPr/>
        <a:lstStyle/>
        <a:p>
          <a:endParaRPr lang="ru-RU"/>
        </a:p>
      </dgm:t>
    </dgm:pt>
    <dgm:pt modelId="{5460FEAD-9C45-4047-8D8D-E116DCEA8C59}">
      <dgm:prSet phldrT="[Text]"/>
      <dgm:spPr/>
      <dgm:t>
        <a:bodyPr/>
        <a:lstStyle/>
        <a:p>
          <a:r>
            <a:rPr lang="ru-RU" dirty="0" smtClean="0"/>
            <a:t>Информатика</a:t>
          </a:r>
        </a:p>
        <a:p>
          <a:r>
            <a:rPr lang="ru-RU" dirty="0" smtClean="0"/>
            <a:t>(</a:t>
          </a:r>
          <a:r>
            <a:rPr lang="en-US" dirty="0" smtClean="0"/>
            <a:t>Information Science</a:t>
          </a:r>
          <a:r>
            <a:rPr lang="ru-RU" dirty="0" smtClean="0"/>
            <a:t>)</a:t>
          </a:r>
          <a:endParaRPr lang="ru-RU" dirty="0"/>
        </a:p>
      </dgm:t>
    </dgm:pt>
    <dgm:pt modelId="{965F9D70-8429-462B-8769-7FD5C60099A8}" type="parTrans" cxnId="{E128E4D3-4A1C-4CAD-A28E-44553E54E495}">
      <dgm:prSet/>
      <dgm:spPr/>
      <dgm:t>
        <a:bodyPr/>
        <a:lstStyle/>
        <a:p>
          <a:endParaRPr lang="ru-RU"/>
        </a:p>
      </dgm:t>
    </dgm:pt>
    <dgm:pt modelId="{2F14A41B-03CD-4200-8B85-3AC1DAF9ACFB}" type="sibTrans" cxnId="{E128E4D3-4A1C-4CAD-A28E-44553E54E495}">
      <dgm:prSet/>
      <dgm:spPr/>
      <dgm:t>
        <a:bodyPr/>
        <a:lstStyle/>
        <a:p>
          <a:endParaRPr lang="ru-RU"/>
        </a:p>
      </dgm:t>
    </dgm:pt>
    <dgm:pt modelId="{3B110FB0-5BA2-49DE-A69F-AC387E492EA9}">
      <dgm:prSet phldrT="[Text]"/>
      <dgm:spPr/>
      <dgm:t>
        <a:bodyPr/>
        <a:lstStyle/>
        <a:p>
          <a:r>
            <a:rPr lang="ru-RU" dirty="0" smtClean="0"/>
            <a:t>Компьютерная Наука</a:t>
          </a:r>
        </a:p>
        <a:p>
          <a:r>
            <a:rPr lang="ru-RU" dirty="0" smtClean="0"/>
            <a:t>(</a:t>
          </a:r>
          <a:r>
            <a:rPr lang="en-US" dirty="0" smtClean="0"/>
            <a:t>Computer Science</a:t>
          </a:r>
          <a:r>
            <a:rPr lang="ru-RU" dirty="0" smtClean="0"/>
            <a:t>)</a:t>
          </a:r>
          <a:endParaRPr lang="ru-RU" dirty="0"/>
        </a:p>
      </dgm:t>
    </dgm:pt>
    <dgm:pt modelId="{44A57308-9EE7-4CB2-97F8-F32CA3680A28}" type="parTrans" cxnId="{5684BA76-6A53-4D92-9566-1700C99ED8E6}">
      <dgm:prSet/>
      <dgm:spPr/>
      <dgm:t>
        <a:bodyPr/>
        <a:lstStyle/>
        <a:p>
          <a:endParaRPr lang="ru-RU"/>
        </a:p>
      </dgm:t>
    </dgm:pt>
    <dgm:pt modelId="{4191267C-35A3-4AD0-9EB7-3AF1431124BF}" type="sibTrans" cxnId="{5684BA76-6A53-4D92-9566-1700C99ED8E6}">
      <dgm:prSet/>
      <dgm:spPr/>
      <dgm:t>
        <a:bodyPr/>
        <a:lstStyle/>
        <a:p>
          <a:endParaRPr lang="ru-RU"/>
        </a:p>
      </dgm:t>
    </dgm:pt>
    <dgm:pt modelId="{8F59F0E7-15AD-4D80-B52B-D6AF10A12B98}">
      <dgm:prSet phldrT="[Text]"/>
      <dgm:spPr/>
      <dgm:t>
        <a:bodyPr/>
        <a:lstStyle/>
        <a:p>
          <a:r>
            <a:rPr lang="en-US" dirty="0" smtClean="0"/>
            <a:t>Music cognition</a:t>
          </a:r>
          <a:endParaRPr lang="ru-RU" dirty="0"/>
        </a:p>
      </dgm:t>
    </dgm:pt>
    <dgm:pt modelId="{15C30B9D-2748-403B-ABA7-393E4FA87B24}" type="parTrans" cxnId="{DFB60020-4F73-4C5D-A064-98325911859F}">
      <dgm:prSet/>
      <dgm:spPr/>
      <dgm:t>
        <a:bodyPr/>
        <a:lstStyle/>
        <a:p>
          <a:endParaRPr lang="ru-RU"/>
        </a:p>
      </dgm:t>
    </dgm:pt>
    <dgm:pt modelId="{5AB723FD-335C-43DF-96F8-0CADAB375947}" type="sibTrans" cxnId="{DFB60020-4F73-4C5D-A064-98325911859F}">
      <dgm:prSet/>
      <dgm:spPr/>
      <dgm:t>
        <a:bodyPr/>
        <a:lstStyle/>
        <a:p>
          <a:endParaRPr lang="ru-RU"/>
        </a:p>
      </dgm:t>
    </dgm:pt>
    <dgm:pt modelId="{A9EEFAD7-FB3A-4228-BD0F-19058F8D6EC2}">
      <dgm:prSet/>
      <dgm:spPr/>
      <dgm:t>
        <a:bodyPr/>
        <a:lstStyle/>
        <a:p>
          <a:r>
            <a:rPr lang="en-US" dirty="0" smtClean="0"/>
            <a:t>Music psychology</a:t>
          </a:r>
          <a:endParaRPr lang="ru-RU" dirty="0"/>
        </a:p>
      </dgm:t>
    </dgm:pt>
    <dgm:pt modelId="{4E19ED60-81C9-4977-9ED1-448EB02F4C0E}" type="parTrans" cxnId="{9AABE8BB-77FC-4986-BDCE-32031604C875}">
      <dgm:prSet/>
      <dgm:spPr/>
      <dgm:t>
        <a:bodyPr/>
        <a:lstStyle/>
        <a:p>
          <a:endParaRPr lang="ru-RU"/>
        </a:p>
      </dgm:t>
    </dgm:pt>
    <dgm:pt modelId="{DA16C0AC-9AB3-4198-9D6C-E005A760BA0E}" type="sibTrans" cxnId="{9AABE8BB-77FC-4986-BDCE-32031604C875}">
      <dgm:prSet/>
      <dgm:spPr/>
      <dgm:t>
        <a:bodyPr/>
        <a:lstStyle/>
        <a:p>
          <a:endParaRPr lang="ru-RU"/>
        </a:p>
      </dgm:t>
    </dgm:pt>
    <dgm:pt modelId="{F5BBFB5C-92A8-4A58-A2A3-C9FE6DB35BF9}">
      <dgm:prSet/>
      <dgm:spPr/>
      <dgm:t>
        <a:bodyPr/>
        <a:lstStyle/>
        <a:p>
          <a:r>
            <a:rPr lang="ru-RU" dirty="0" smtClean="0"/>
            <a:t>Теория Музыки</a:t>
          </a:r>
        </a:p>
        <a:p>
          <a:r>
            <a:rPr lang="ru-RU" dirty="0" smtClean="0"/>
            <a:t>(</a:t>
          </a:r>
          <a:r>
            <a:rPr lang="en-US" dirty="0" smtClean="0"/>
            <a:t>Music theory</a:t>
          </a:r>
          <a:r>
            <a:rPr lang="ru-RU" dirty="0" smtClean="0"/>
            <a:t>)</a:t>
          </a:r>
          <a:endParaRPr lang="ru-RU" dirty="0"/>
        </a:p>
      </dgm:t>
    </dgm:pt>
    <dgm:pt modelId="{62437A03-B39A-41AC-A35F-DFAE13AA8458}" type="parTrans" cxnId="{C1F2DD68-B200-4964-BAA0-22F1F04FF3B9}">
      <dgm:prSet/>
      <dgm:spPr/>
      <dgm:t>
        <a:bodyPr/>
        <a:lstStyle/>
        <a:p>
          <a:endParaRPr lang="ru-RU"/>
        </a:p>
      </dgm:t>
    </dgm:pt>
    <dgm:pt modelId="{19D58EE1-309C-47E5-ADF2-E4F284A5A62A}" type="sibTrans" cxnId="{C1F2DD68-B200-4964-BAA0-22F1F04FF3B9}">
      <dgm:prSet/>
      <dgm:spPr/>
      <dgm:t>
        <a:bodyPr/>
        <a:lstStyle/>
        <a:p>
          <a:endParaRPr lang="ru-RU"/>
        </a:p>
      </dgm:t>
    </dgm:pt>
    <dgm:pt modelId="{FD261A9D-A9B9-443E-832C-90C623DBA909}">
      <dgm:prSet phldrT="[Text]"/>
      <dgm:spPr/>
      <dgm:t>
        <a:bodyPr/>
        <a:lstStyle/>
        <a:p>
          <a:r>
            <a:rPr lang="en-US" dirty="0" smtClean="0"/>
            <a:t>Audio Engineering</a:t>
          </a:r>
          <a:endParaRPr lang="ru-RU" dirty="0"/>
        </a:p>
      </dgm:t>
    </dgm:pt>
    <dgm:pt modelId="{BB8EB27E-3A2D-4748-A6D5-72E30FB6D505}" type="parTrans" cxnId="{FF8C6671-6F9C-4B9B-8103-24CC5E84777C}">
      <dgm:prSet/>
      <dgm:spPr/>
      <dgm:t>
        <a:bodyPr/>
        <a:lstStyle/>
        <a:p>
          <a:endParaRPr lang="ru-RU"/>
        </a:p>
      </dgm:t>
    </dgm:pt>
    <dgm:pt modelId="{FAB58E62-7133-4B93-BA5D-92AE661BD076}" type="sibTrans" cxnId="{FF8C6671-6F9C-4B9B-8103-24CC5E84777C}">
      <dgm:prSet/>
      <dgm:spPr/>
      <dgm:t>
        <a:bodyPr/>
        <a:lstStyle/>
        <a:p>
          <a:endParaRPr lang="ru-RU"/>
        </a:p>
      </dgm:t>
    </dgm:pt>
    <dgm:pt modelId="{9B98F4A3-331E-4CCA-AAB3-9E788A7E568D}">
      <dgm:prSet phldrT="[Text]"/>
      <dgm:spPr/>
      <dgm:t>
        <a:bodyPr/>
        <a:lstStyle/>
        <a:p>
          <a:r>
            <a:rPr lang="ru-RU" dirty="0" smtClean="0"/>
            <a:t>Музыковедение</a:t>
          </a:r>
        </a:p>
        <a:p>
          <a:r>
            <a:rPr lang="ru-RU" dirty="0" smtClean="0"/>
            <a:t>(</a:t>
          </a:r>
          <a:r>
            <a:rPr lang="en-US" dirty="0" smtClean="0"/>
            <a:t>Musicology</a:t>
          </a:r>
          <a:r>
            <a:rPr lang="ru-RU" dirty="0" smtClean="0"/>
            <a:t>)</a:t>
          </a:r>
          <a:endParaRPr lang="ru-RU" dirty="0"/>
        </a:p>
      </dgm:t>
    </dgm:pt>
    <dgm:pt modelId="{8E096FFD-C7A2-4A06-9A65-F3FEA9377BEB}" type="parTrans" cxnId="{FD2ECC0A-35A2-411D-A6DB-8A059C4F1304}">
      <dgm:prSet/>
      <dgm:spPr/>
      <dgm:t>
        <a:bodyPr/>
        <a:lstStyle/>
        <a:p>
          <a:endParaRPr lang="ru-RU"/>
        </a:p>
      </dgm:t>
    </dgm:pt>
    <dgm:pt modelId="{E7D30A7F-30FC-43C0-B811-3A25B6C43711}" type="sibTrans" cxnId="{FD2ECC0A-35A2-411D-A6DB-8A059C4F1304}">
      <dgm:prSet/>
      <dgm:spPr/>
      <dgm:t>
        <a:bodyPr/>
        <a:lstStyle/>
        <a:p>
          <a:endParaRPr lang="ru-RU"/>
        </a:p>
      </dgm:t>
    </dgm:pt>
    <dgm:pt modelId="{66A01F32-7773-4ED3-B7BC-BD77FC2E35AB}" type="pres">
      <dgm:prSet presAssocID="{D6F824A1-DB27-4E1D-AE49-62E07DC6BF8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D7E8B7F-949B-49D4-B8BC-2006C0E0C88A}" type="pres">
      <dgm:prSet presAssocID="{D6F824A1-DB27-4E1D-AE49-62E07DC6BF81}" presName="radial" presStyleCnt="0">
        <dgm:presLayoutVars>
          <dgm:animLvl val="ctr"/>
        </dgm:presLayoutVars>
      </dgm:prSet>
      <dgm:spPr/>
    </dgm:pt>
    <dgm:pt modelId="{A82501E2-A47D-4064-BBDB-E9EBF7AAAA46}" type="pres">
      <dgm:prSet presAssocID="{ECC01EF5-15FF-47CE-8323-7E3D9F920F98}" presName="centerShape" presStyleLbl="vennNode1" presStyleIdx="0" presStyleCnt="9"/>
      <dgm:spPr/>
      <dgm:t>
        <a:bodyPr/>
        <a:lstStyle/>
        <a:p>
          <a:endParaRPr lang="ru-RU"/>
        </a:p>
      </dgm:t>
    </dgm:pt>
    <dgm:pt modelId="{03E979AE-6CC8-4CFE-9096-C8D411672553}" type="pres">
      <dgm:prSet presAssocID="{907ECBCB-E7F8-485D-A8CB-CC8B80A999DD}" presName="node" presStyleLbl="venn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83BAB38-9CF6-4B41-AB0D-3DDBCC184A13}" type="pres">
      <dgm:prSet presAssocID="{5460FEAD-9C45-4047-8D8D-E116DCEA8C59}" presName="node" presStyleLbl="venn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42799C-7D1F-4FC7-9410-F1B700F617A5}" type="pres">
      <dgm:prSet presAssocID="{3B110FB0-5BA2-49DE-A69F-AC387E492EA9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013549-4715-47F8-89BD-90AE7F0DFDEE}" type="pres">
      <dgm:prSet presAssocID="{FD261A9D-A9B9-443E-832C-90C623DBA909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5CC14E-E15B-439C-9D63-698E33A64030}" type="pres">
      <dgm:prSet presAssocID="{8F59F0E7-15AD-4D80-B52B-D6AF10A12B98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CFA11B-1F99-4A92-B71D-DB3999DB1D45}" type="pres">
      <dgm:prSet presAssocID="{A9EEFAD7-FB3A-4228-BD0F-19058F8D6EC2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F8621D-0E90-424D-A491-D46587D275F9}" type="pres">
      <dgm:prSet presAssocID="{F5BBFB5C-92A8-4A58-A2A3-C9FE6DB35BF9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DEAE6A-2111-4F32-9F11-23C192030A19}" type="pres">
      <dgm:prSet presAssocID="{9B98F4A3-331E-4CCA-AAB3-9E788A7E568D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684BA76-6A53-4D92-9566-1700C99ED8E6}" srcId="{ECC01EF5-15FF-47CE-8323-7E3D9F920F98}" destId="{3B110FB0-5BA2-49DE-A69F-AC387E492EA9}" srcOrd="2" destOrd="0" parTransId="{44A57308-9EE7-4CB2-97F8-F32CA3680A28}" sibTransId="{4191267C-35A3-4AD0-9EB7-3AF1431124BF}"/>
    <dgm:cxn modelId="{FF33162A-AEE9-4886-BAAF-A78C6D009DCC}" type="presOf" srcId="{907ECBCB-E7F8-485D-A8CB-CC8B80A999DD}" destId="{03E979AE-6CC8-4CFE-9096-C8D411672553}" srcOrd="0" destOrd="0" presId="urn:microsoft.com/office/officeart/2005/8/layout/radial3"/>
    <dgm:cxn modelId="{FD2ECC0A-35A2-411D-A6DB-8A059C4F1304}" srcId="{ECC01EF5-15FF-47CE-8323-7E3D9F920F98}" destId="{9B98F4A3-331E-4CCA-AAB3-9E788A7E568D}" srcOrd="7" destOrd="0" parTransId="{8E096FFD-C7A2-4A06-9A65-F3FEA9377BEB}" sibTransId="{E7D30A7F-30FC-43C0-B811-3A25B6C43711}"/>
    <dgm:cxn modelId="{9AABE8BB-77FC-4986-BDCE-32031604C875}" srcId="{ECC01EF5-15FF-47CE-8323-7E3D9F920F98}" destId="{A9EEFAD7-FB3A-4228-BD0F-19058F8D6EC2}" srcOrd="5" destOrd="0" parTransId="{4E19ED60-81C9-4977-9ED1-448EB02F4C0E}" sibTransId="{DA16C0AC-9AB3-4198-9D6C-E005A760BA0E}"/>
    <dgm:cxn modelId="{5BE62E22-59F6-428D-9AB8-F949517D185C}" type="presOf" srcId="{8F59F0E7-15AD-4D80-B52B-D6AF10A12B98}" destId="{AF5CC14E-E15B-439C-9D63-698E33A64030}" srcOrd="0" destOrd="0" presId="urn:microsoft.com/office/officeart/2005/8/layout/radial3"/>
    <dgm:cxn modelId="{ADD96D48-00FE-4C95-93B5-789EC1405075}" type="presOf" srcId="{9B98F4A3-331E-4CCA-AAB3-9E788A7E568D}" destId="{DCDEAE6A-2111-4F32-9F11-23C192030A19}" srcOrd="0" destOrd="0" presId="urn:microsoft.com/office/officeart/2005/8/layout/radial3"/>
    <dgm:cxn modelId="{FF8C6671-6F9C-4B9B-8103-24CC5E84777C}" srcId="{ECC01EF5-15FF-47CE-8323-7E3D9F920F98}" destId="{FD261A9D-A9B9-443E-832C-90C623DBA909}" srcOrd="3" destOrd="0" parTransId="{BB8EB27E-3A2D-4748-A6D5-72E30FB6D505}" sibTransId="{FAB58E62-7133-4B93-BA5D-92AE661BD076}"/>
    <dgm:cxn modelId="{DFB60020-4F73-4C5D-A064-98325911859F}" srcId="{ECC01EF5-15FF-47CE-8323-7E3D9F920F98}" destId="{8F59F0E7-15AD-4D80-B52B-D6AF10A12B98}" srcOrd="4" destOrd="0" parTransId="{15C30B9D-2748-403B-ABA7-393E4FA87B24}" sibTransId="{5AB723FD-335C-43DF-96F8-0CADAB375947}"/>
    <dgm:cxn modelId="{AF3BA0BB-6357-4526-B959-C4FA0D6C404C}" srcId="{ECC01EF5-15FF-47CE-8323-7E3D9F920F98}" destId="{907ECBCB-E7F8-485D-A8CB-CC8B80A999DD}" srcOrd="0" destOrd="0" parTransId="{27C096E4-07E3-467B-B358-CA6853FE576F}" sibTransId="{8B01D972-1C4F-4A37-B5B4-F4131A50BD97}"/>
    <dgm:cxn modelId="{C1F2DD68-B200-4964-BAA0-22F1F04FF3B9}" srcId="{ECC01EF5-15FF-47CE-8323-7E3D9F920F98}" destId="{F5BBFB5C-92A8-4A58-A2A3-C9FE6DB35BF9}" srcOrd="6" destOrd="0" parTransId="{62437A03-B39A-41AC-A35F-DFAE13AA8458}" sibTransId="{19D58EE1-309C-47E5-ADF2-E4F284A5A62A}"/>
    <dgm:cxn modelId="{EF984217-1515-428D-B29C-225676CAE4C0}" srcId="{D6F824A1-DB27-4E1D-AE49-62E07DC6BF81}" destId="{ECC01EF5-15FF-47CE-8323-7E3D9F920F98}" srcOrd="0" destOrd="0" parTransId="{E1CF50EB-4071-4396-AA50-9DEED391885F}" sibTransId="{E1FD7754-BD4B-4152-B1C8-1221F70B5EC9}"/>
    <dgm:cxn modelId="{F667C3D2-75AB-464D-8375-B2C212124E1A}" type="presOf" srcId="{FD261A9D-A9B9-443E-832C-90C623DBA909}" destId="{8E013549-4715-47F8-89BD-90AE7F0DFDEE}" srcOrd="0" destOrd="0" presId="urn:microsoft.com/office/officeart/2005/8/layout/radial3"/>
    <dgm:cxn modelId="{E128E4D3-4A1C-4CAD-A28E-44553E54E495}" srcId="{ECC01EF5-15FF-47CE-8323-7E3D9F920F98}" destId="{5460FEAD-9C45-4047-8D8D-E116DCEA8C59}" srcOrd="1" destOrd="0" parTransId="{965F9D70-8429-462B-8769-7FD5C60099A8}" sibTransId="{2F14A41B-03CD-4200-8B85-3AC1DAF9ACFB}"/>
    <dgm:cxn modelId="{EA8232F4-BE17-4D2D-BA3E-404D957E8340}" type="presOf" srcId="{5460FEAD-9C45-4047-8D8D-E116DCEA8C59}" destId="{683BAB38-9CF6-4B41-AB0D-3DDBCC184A13}" srcOrd="0" destOrd="0" presId="urn:microsoft.com/office/officeart/2005/8/layout/radial3"/>
    <dgm:cxn modelId="{D2AA12D7-68A5-443C-ADD8-AF1C24E10734}" type="presOf" srcId="{ECC01EF5-15FF-47CE-8323-7E3D9F920F98}" destId="{A82501E2-A47D-4064-BBDB-E9EBF7AAAA46}" srcOrd="0" destOrd="0" presId="urn:microsoft.com/office/officeart/2005/8/layout/radial3"/>
    <dgm:cxn modelId="{5E276995-DFE7-47A4-AB3A-5A78307BB5A2}" type="presOf" srcId="{D6F824A1-DB27-4E1D-AE49-62E07DC6BF81}" destId="{66A01F32-7773-4ED3-B7BC-BD77FC2E35AB}" srcOrd="0" destOrd="0" presId="urn:microsoft.com/office/officeart/2005/8/layout/radial3"/>
    <dgm:cxn modelId="{D789E139-AA80-4E93-9662-B8159D547B58}" type="presOf" srcId="{A9EEFAD7-FB3A-4228-BD0F-19058F8D6EC2}" destId="{8ACFA11B-1F99-4A92-B71D-DB3999DB1D45}" srcOrd="0" destOrd="0" presId="urn:microsoft.com/office/officeart/2005/8/layout/radial3"/>
    <dgm:cxn modelId="{4E02E177-A44F-4847-BAB9-C4B11A0B5408}" type="presOf" srcId="{3B110FB0-5BA2-49DE-A69F-AC387E492EA9}" destId="{FE42799C-7D1F-4FC7-9410-F1B700F617A5}" srcOrd="0" destOrd="0" presId="urn:microsoft.com/office/officeart/2005/8/layout/radial3"/>
    <dgm:cxn modelId="{9ACC4B95-EB7F-4B57-9547-C2903A14CC22}" type="presOf" srcId="{F5BBFB5C-92A8-4A58-A2A3-C9FE6DB35BF9}" destId="{A0F8621D-0E90-424D-A491-D46587D275F9}" srcOrd="0" destOrd="0" presId="urn:microsoft.com/office/officeart/2005/8/layout/radial3"/>
    <dgm:cxn modelId="{3909BF1A-DCD3-4F59-B142-AAB5D9F12C1E}" type="presParOf" srcId="{66A01F32-7773-4ED3-B7BC-BD77FC2E35AB}" destId="{3D7E8B7F-949B-49D4-B8BC-2006C0E0C88A}" srcOrd="0" destOrd="0" presId="urn:microsoft.com/office/officeart/2005/8/layout/radial3"/>
    <dgm:cxn modelId="{D76ECB53-AB2A-4438-81A8-B5E01446095A}" type="presParOf" srcId="{3D7E8B7F-949B-49D4-B8BC-2006C0E0C88A}" destId="{A82501E2-A47D-4064-BBDB-E9EBF7AAAA46}" srcOrd="0" destOrd="0" presId="urn:microsoft.com/office/officeart/2005/8/layout/radial3"/>
    <dgm:cxn modelId="{AA2DCA41-79E6-495C-9EAE-61FC527B971B}" type="presParOf" srcId="{3D7E8B7F-949B-49D4-B8BC-2006C0E0C88A}" destId="{03E979AE-6CC8-4CFE-9096-C8D411672553}" srcOrd="1" destOrd="0" presId="urn:microsoft.com/office/officeart/2005/8/layout/radial3"/>
    <dgm:cxn modelId="{491F244E-8DAF-4941-BB43-F61265DD2115}" type="presParOf" srcId="{3D7E8B7F-949B-49D4-B8BC-2006C0E0C88A}" destId="{683BAB38-9CF6-4B41-AB0D-3DDBCC184A13}" srcOrd="2" destOrd="0" presId="urn:microsoft.com/office/officeart/2005/8/layout/radial3"/>
    <dgm:cxn modelId="{317FC218-858E-4C97-B4F0-F1B7479911D8}" type="presParOf" srcId="{3D7E8B7F-949B-49D4-B8BC-2006C0E0C88A}" destId="{FE42799C-7D1F-4FC7-9410-F1B700F617A5}" srcOrd="3" destOrd="0" presId="urn:microsoft.com/office/officeart/2005/8/layout/radial3"/>
    <dgm:cxn modelId="{70E46125-AE9F-4A89-B23F-91431169EF07}" type="presParOf" srcId="{3D7E8B7F-949B-49D4-B8BC-2006C0E0C88A}" destId="{8E013549-4715-47F8-89BD-90AE7F0DFDEE}" srcOrd="4" destOrd="0" presId="urn:microsoft.com/office/officeart/2005/8/layout/radial3"/>
    <dgm:cxn modelId="{42A9253F-6F82-4BCD-B580-2C66CD7B3E92}" type="presParOf" srcId="{3D7E8B7F-949B-49D4-B8BC-2006C0E0C88A}" destId="{AF5CC14E-E15B-439C-9D63-698E33A64030}" srcOrd="5" destOrd="0" presId="urn:microsoft.com/office/officeart/2005/8/layout/radial3"/>
    <dgm:cxn modelId="{DD2EA718-E2CF-4C63-950E-1743D202BBED}" type="presParOf" srcId="{3D7E8B7F-949B-49D4-B8BC-2006C0E0C88A}" destId="{8ACFA11B-1F99-4A92-B71D-DB3999DB1D45}" srcOrd="6" destOrd="0" presId="urn:microsoft.com/office/officeart/2005/8/layout/radial3"/>
    <dgm:cxn modelId="{86F01298-B05D-4F14-A05D-B5379943B1D1}" type="presParOf" srcId="{3D7E8B7F-949B-49D4-B8BC-2006C0E0C88A}" destId="{A0F8621D-0E90-424D-A491-D46587D275F9}" srcOrd="7" destOrd="0" presId="urn:microsoft.com/office/officeart/2005/8/layout/radial3"/>
    <dgm:cxn modelId="{7D360113-4443-4A24-BD88-E998408CD7B1}" type="presParOf" srcId="{3D7E8B7F-949B-49D4-B8BC-2006C0E0C88A}" destId="{DCDEAE6A-2111-4F32-9F11-23C192030A19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82501E2-A47D-4064-BBDB-E9EBF7AAAA46}">
      <dsp:nvSpPr>
        <dsp:cNvPr id="0" name=""/>
        <dsp:cNvSpPr/>
      </dsp:nvSpPr>
      <dsp:spPr>
        <a:xfrm>
          <a:off x="2614190" y="1399732"/>
          <a:ext cx="3487054" cy="34870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tx1"/>
              </a:solidFill>
            </a:rPr>
            <a:t>MIR</a:t>
          </a:r>
          <a:endParaRPr lang="ru-RU" sz="6500" kern="1200" dirty="0">
            <a:solidFill>
              <a:schemeClr val="tx1"/>
            </a:solidFill>
          </a:endParaRPr>
        </a:p>
      </dsp:txBody>
      <dsp:txXfrm>
        <a:off x="2614190" y="1399732"/>
        <a:ext cx="3487054" cy="3487054"/>
      </dsp:txXfrm>
    </dsp:sp>
    <dsp:sp modelId="{03E979AE-6CC8-4CFE-9096-C8D411672553}">
      <dsp:nvSpPr>
        <dsp:cNvPr id="0" name=""/>
        <dsp:cNvSpPr/>
      </dsp:nvSpPr>
      <dsp:spPr>
        <a:xfrm>
          <a:off x="3485954" y="622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Библиотечное дело</a:t>
          </a: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Library Science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3485954" y="622"/>
        <a:ext cx="1743527" cy="1743527"/>
      </dsp:txXfrm>
    </dsp:sp>
    <dsp:sp modelId="{683BAB38-9CF6-4B41-AB0D-3DDBCC184A13}">
      <dsp:nvSpPr>
        <dsp:cNvPr id="0" name=""/>
        <dsp:cNvSpPr/>
      </dsp:nvSpPr>
      <dsp:spPr>
        <a:xfrm>
          <a:off x="5091704" y="6657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Информатика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Information Science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5091704" y="665746"/>
        <a:ext cx="1743527" cy="1743527"/>
      </dsp:txXfrm>
    </dsp:sp>
    <dsp:sp modelId="{FE42799C-7D1F-4FC7-9410-F1B700F617A5}">
      <dsp:nvSpPr>
        <dsp:cNvPr id="0" name=""/>
        <dsp:cNvSpPr/>
      </dsp:nvSpPr>
      <dsp:spPr>
        <a:xfrm>
          <a:off x="5756828" y="227149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Компьютерная Наука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Computer Science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5756828" y="2271496"/>
        <a:ext cx="1743527" cy="1743527"/>
      </dsp:txXfrm>
    </dsp:sp>
    <dsp:sp modelId="{8E013549-4715-47F8-89BD-90AE7F0DFDEE}">
      <dsp:nvSpPr>
        <dsp:cNvPr id="0" name=""/>
        <dsp:cNvSpPr/>
      </dsp:nvSpPr>
      <dsp:spPr>
        <a:xfrm>
          <a:off x="5091704" y="38772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Audio Engineering</a:t>
          </a:r>
          <a:endParaRPr lang="ru-RU" sz="1400" kern="1200" dirty="0"/>
        </a:p>
      </dsp:txBody>
      <dsp:txXfrm>
        <a:off x="5091704" y="3877246"/>
        <a:ext cx="1743527" cy="1743527"/>
      </dsp:txXfrm>
    </dsp:sp>
    <dsp:sp modelId="{AF5CC14E-E15B-439C-9D63-698E33A64030}">
      <dsp:nvSpPr>
        <dsp:cNvPr id="0" name=""/>
        <dsp:cNvSpPr/>
      </dsp:nvSpPr>
      <dsp:spPr>
        <a:xfrm>
          <a:off x="3485954" y="4542370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Music cognition</a:t>
          </a:r>
          <a:endParaRPr lang="ru-RU" sz="1400" kern="1200" dirty="0"/>
        </a:p>
      </dsp:txBody>
      <dsp:txXfrm>
        <a:off x="3485954" y="4542370"/>
        <a:ext cx="1743527" cy="1743527"/>
      </dsp:txXfrm>
    </dsp:sp>
    <dsp:sp modelId="{8ACFA11B-1F99-4A92-B71D-DB3999DB1D45}">
      <dsp:nvSpPr>
        <dsp:cNvPr id="0" name=""/>
        <dsp:cNvSpPr/>
      </dsp:nvSpPr>
      <dsp:spPr>
        <a:xfrm>
          <a:off x="1880204" y="38772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Music psychology</a:t>
          </a:r>
          <a:endParaRPr lang="ru-RU" sz="1400" kern="1200" dirty="0"/>
        </a:p>
      </dsp:txBody>
      <dsp:txXfrm>
        <a:off x="1880204" y="3877246"/>
        <a:ext cx="1743527" cy="1743527"/>
      </dsp:txXfrm>
    </dsp:sp>
    <dsp:sp modelId="{A0F8621D-0E90-424D-A491-D46587D275F9}">
      <dsp:nvSpPr>
        <dsp:cNvPr id="0" name=""/>
        <dsp:cNvSpPr/>
      </dsp:nvSpPr>
      <dsp:spPr>
        <a:xfrm>
          <a:off x="1215080" y="227149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Теория Музыки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Music theory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1215080" y="2271496"/>
        <a:ext cx="1743527" cy="1743527"/>
      </dsp:txXfrm>
    </dsp:sp>
    <dsp:sp modelId="{DCDEAE6A-2111-4F32-9F11-23C192030A19}">
      <dsp:nvSpPr>
        <dsp:cNvPr id="0" name=""/>
        <dsp:cNvSpPr/>
      </dsp:nvSpPr>
      <dsp:spPr>
        <a:xfrm>
          <a:off x="1880204" y="6657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Музыковедение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Musicology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1880204" y="665746"/>
        <a:ext cx="1743527" cy="1743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4F676-8DCE-4A06-B717-A57C63DFA2EF}" type="datetimeFigureOut">
              <a:rPr lang="en-US" smtClean="0"/>
              <a:pPr/>
              <a:t>2/4/2010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F1FB-C360-4B01-A4DA-8CA86DD1D7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0F1FB-C360-4B01-A4DA-8CA86DD1D7E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3EA3-327C-44A6-BDA0-3C982687D408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0AF6-1213-48A3-BF2E-0B7E47CDC0AB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B5B7-A789-4597-92F8-FF7DB6815E16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127E-7CFA-4B72-838C-2D5BFA513A95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1E87-C4CB-4A0F-B72D-C776F6CF86FE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80B3-E7E1-426A-97CE-184210EBE999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D31-20F8-4B11-906B-FE3D67EA6DAD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3E92-9065-41E9-94D1-6FC40AA46FE3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8282B-2507-45C8-91BC-BE819E2BF559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A4E8-CB86-41C3-83B7-532783E3C343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B279-91E4-4170-AB30-B5893F4ACF93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87E3B7A-0031-4E8C-9A18-A2FE08149336}" type="datetime1">
              <a:rPr lang="en-US" smtClean="0"/>
              <a:pPr/>
              <a:t>2/4/2010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&#1044;&#1080;&#1089;&#1082;&#1088;&#1077;&#1090;&#1085;&#1086;&#1077;_&#1074;&#1077;&#1081;&#1074;&#1083;&#1077;&#1090;-&#1087;&#1088;&#1077;&#1086;&#1073;&#1088;&#1072;&#1079;&#1086;&#1074;&#1072;&#1085;&#1080;&#1077;" TargetMode="External"/><Relationship Id="rId2" Type="http://schemas.openxmlformats.org/officeDocument/2006/relationships/hyperlink" Target="http://ru.wikipedia.org/wiki/&#1042;&#1077;&#1081;&#1074;&#1083;&#1077;&#1090;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tificial_neural_networ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n.wikipedia.org/wiki/Principal_components_analysis" TargetMode="External"/><Relationship Id="rId4" Type="http://schemas.openxmlformats.org/officeDocument/2006/relationships/hyperlink" Target="http://en.wikipedia.org/wiki/Dimensionality_reduc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ru.wikipedia.org/wiki/%D0%90%D0%BD%D0%B0%D0%BB%D0%BE%D0%B3%D0%BE%D0%B2%D1%8B%D0%B9_%D1%81%D0%B8%D0%B3%D0%BD%D0%B0%D0%BB" TargetMode="External"/><Relationship Id="rId7" Type="http://schemas.openxmlformats.org/officeDocument/2006/relationships/hyperlink" Target="http://ru.wikipedia.org/wiki/%D0%A2%D0%B5%D0%BB%D0%B5%D0%BC%D0%B5%D1%82%D1%80%D0%B8%D1%8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u.wikipedia.org/wiki/%D0%9C%D1%83%D0%B7%D1%8B%D0%BA%D0%B0" TargetMode="External"/><Relationship Id="rId5" Type="http://schemas.openxmlformats.org/officeDocument/2006/relationships/hyperlink" Target="http://ru.wikipedia.org/wiki/%D0%93%D0%BE%D0%BB%D0%BE%D1%81" TargetMode="External"/><Relationship Id="rId4" Type="http://schemas.openxmlformats.org/officeDocument/2006/relationships/hyperlink" Target="http://ru.wikipedia.org/wiki/%D0%92%D0%B8%D0%B4%D0%B5%D0%B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file:///D:\WORK\MIR\Samples\cool\rock\rock30.wav" TargetMode="External"/><Relationship Id="rId7" Type="http://schemas.openxmlformats.org/officeDocument/2006/relationships/image" Target="../media/image48.png"/><Relationship Id="rId2" Type="http://schemas.openxmlformats.org/officeDocument/2006/relationships/audio" Target="file:///D:\WORK\MIR\Samples\cool\classic\classic23.wav" TargetMode="External"/><Relationship Id="rId1" Type="http://schemas.openxmlformats.org/officeDocument/2006/relationships/audio" Target="file:///D:\WORK\MIR\Samples\cool\birds\bird13.WAV" TargetMode="Externa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7.xml"/><Relationship Id="rId4" Type="http://schemas.openxmlformats.org/officeDocument/2006/relationships/audio" Target="file:///D:\WORK\MIR\Samples\cool\speech_rus\speechrus023.wav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mathnetnumerics.codeplex.com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mir.org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428736"/>
            <a:ext cx="7715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cap="all" dirty="0" smtClean="0"/>
              <a:t>ОРГАНИЗАЦИЯ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 И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 ВИЗУАЛИЗАЦИЯ</a:t>
            </a:r>
            <a:r>
              <a:rPr lang="en-US" sz="2400" b="1" i="1" cap="all" dirty="0" smtClean="0"/>
              <a:t>   </a:t>
            </a:r>
            <a:r>
              <a:rPr lang="ru-RU" sz="2400" b="1" i="1" cap="all" dirty="0" smtClean="0"/>
              <a:t> МУЗЫКИ 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по содержимому </a:t>
            </a:r>
            <a:r>
              <a:rPr lang="en-US" sz="2400" b="1" i="1" cap="all" dirty="0" smtClean="0"/>
              <a:t> </a:t>
            </a:r>
            <a:r>
              <a:rPr lang="ru-RU" sz="2400" b="1" i="1" cap="all" dirty="0" smtClean="0"/>
              <a:t>ИСПОЛЬЗУЯ </a:t>
            </a:r>
            <a:r>
              <a:rPr lang="en-US" sz="2400" b="1" i="1" cap="all" dirty="0" smtClean="0"/>
              <a:t>   </a:t>
            </a:r>
            <a:r>
              <a:rPr lang="ru-RU" sz="2400" b="1" i="1" cap="all" dirty="0" smtClean="0"/>
              <a:t>ТЕХНИКИ </a:t>
            </a:r>
            <a:endParaRPr lang="en-US" sz="2400" b="1" i="1" cap="all" dirty="0" smtClean="0"/>
          </a:p>
          <a:p>
            <a:pPr algn="ctr"/>
            <a:r>
              <a:rPr lang="ru-RU" sz="2400" b="1" i="1" cap="all" dirty="0" smtClean="0"/>
              <a:t>Самоорганизующихся карт и анализа главных компонент</a:t>
            </a:r>
            <a:endParaRPr lang="ru-RU" sz="24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357554" y="628652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2009 </a:t>
            </a:r>
            <a:r>
              <a:rPr lang="en-US" dirty="0" smtClean="0"/>
              <a:t>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929058" y="4214818"/>
            <a:ext cx="5715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 smtClean="0"/>
              <a:t>студент 4 курса  1</a:t>
            </a:r>
            <a:r>
              <a:rPr lang="en-US" dirty="0" smtClean="0"/>
              <a:t>-</a:t>
            </a:r>
            <a:r>
              <a:rPr lang="ru-RU" dirty="0" smtClean="0"/>
              <a:t>ой группы</a:t>
            </a:r>
            <a:endParaRPr lang="en-US" dirty="0" smtClean="0"/>
          </a:p>
          <a:p>
            <a:r>
              <a:rPr lang="ru-RU" b="1" dirty="0" err="1" smtClean="0"/>
              <a:t>Лагода</a:t>
            </a:r>
            <a:r>
              <a:rPr lang="ru-RU" b="1" dirty="0" smtClean="0"/>
              <a:t> Д.А</a:t>
            </a:r>
          </a:p>
          <a:p>
            <a:endParaRPr lang="ru-RU" b="1" dirty="0" smtClean="0"/>
          </a:p>
          <a:p>
            <a:r>
              <a:rPr lang="ru-RU" dirty="0" smtClean="0"/>
              <a:t>Руководитель</a:t>
            </a:r>
            <a:r>
              <a:rPr lang="en-US" dirty="0" smtClean="0"/>
              <a:t>: </a:t>
            </a:r>
            <a:r>
              <a:rPr lang="ru-RU" dirty="0" smtClean="0"/>
              <a:t>доцент кафедры радиофизики</a:t>
            </a:r>
          </a:p>
          <a:p>
            <a:r>
              <a:rPr lang="ru-RU" b="1" dirty="0" err="1" smtClean="0"/>
              <a:t>Хейдоров</a:t>
            </a:r>
            <a:r>
              <a:rPr lang="ru-RU" b="1" dirty="0" smtClean="0"/>
              <a:t> Игорь Эдуардович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072075"/>
            <a:ext cx="74295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/>
              <a:t>Понимание механизмов мозга, в  часности слуха, идельная основа для построения перцепционных моделей музыкального сознания</a:t>
            </a:r>
            <a:r>
              <a:rPr lang="en-US" sz="2600" dirty="0" smtClean="0"/>
              <a:t>. </a:t>
            </a:r>
            <a:endParaRPr lang="ru-RU" sz="2600" dirty="0"/>
          </a:p>
        </p:txBody>
      </p:sp>
      <p:grpSp>
        <p:nvGrpSpPr>
          <p:cNvPr id="3" name="Group 22"/>
          <p:cNvGrpSpPr/>
          <p:nvPr/>
        </p:nvGrpSpPr>
        <p:grpSpPr>
          <a:xfrm>
            <a:off x="0" y="0"/>
            <a:ext cx="9144000" cy="5033885"/>
            <a:chOff x="0" y="0"/>
            <a:chExt cx="9144000" cy="503388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3999" cy="5033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 flipH="1">
              <a:off x="714348" y="2500306"/>
              <a:ext cx="95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Слух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926" y="2357430"/>
              <a:ext cx="121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</a:p>
            <a:p>
              <a:r>
                <a:rPr lang="en-US" dirty="0" smtClean="0"/>
                <a:t>Extraction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3042" y="1857364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Внимание</a:t>
              </a:r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86182" y="1643050"/>
              <a:ext cx="17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Предсказание</a:t>
              </a:r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0760" y="1714488"/>
              <a:ext cx="20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Предположения</a:t>
              </a:r>
              <a:endParaRPr lang="ru-R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4282" y="3500438"/>
              <a:ext cx="2643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Обработка сигналов</a:t>
              </a:r>
            </a:p>
            <a:p>
              <a:r>
                <a:rPr lang="ru-RU" dirty="0" smtClean="0"/>
                <a:t>Психоакустика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43174" y="3500438"/>
              <a:ext cx="2071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Сегментация</a:t>
              </a:r>
            </a:p>
            <a:p>
              <a:r>
                <a:rPr lang="ru-RU" dirty="0" smtClean="0"/>
                <a:t>Аудио дескрипторы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4876" y="3571876"/>
              <a:ext cx="19288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Распознование паттернов</a:t>
              </a:r>
            </a:p>
            <a:p>
              <a:r>
                <a:rPr lang="ru-RU" dirty="0" smtClean="0"/>
                <a:t>Онлайн обучение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15174" y="3571876"/>
              <a:ext cx="1928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Кластеризация</a:t>
              </a:r>
            </a:p>
            <a:p>
              <a:r>
                <a:rPr lang="ru-RU" dirty="0" smtClean="0"/>
                <a:t>Классификация</a:t>
              </a:r>
              <a:endParaRPr lang="ru-R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14942" y="2285992"/>
              <a:ext cx="1633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Кратко-срочная память</a:t>
              </a:r>
              <a:endParaRPr lang="ru-RU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15272" y="2214554"/>
              <a:ext cx="10361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/>
                <a:t>Долго-</a:t>
              </a:r>
            </a:p>
            <a:p>
              <a:r>
                <a:rPr lang="ru-RU" dirty="0" smtClean="0"/>
                <a:t>срочная</a:t>
              </a:r>
            </a:p>
            <a:p>
              <a:r>
                <a:rPr lang="ru-RU" dirty="0" smtClean="0"/>
                <a:t>память</a:t>
              </a:r>
              <a:endParaRPr lang="ru-RU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5852" y="214290"/>
              <a:ext cx="214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</a:rPr>
                <a:t>C</a:t>
              </a:r>
              <a:r>
                <a:rPr lang="ru-RU" b="1" dirty="0" smtClean="0">
                  <a:solidFill>
                    <a:schemeClr val="tx2">
                      <a:lumMod val="75000"/>
                    </a:schemeClr>
                  </a:solidFill>
                </a:rPr>
                <a:t>лушание</a:t>
              </a:r>
              <a:endParaRPr lang="ru-RU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14744" y="214290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accent2">
                      <a:lumMod val="75000"/>
                    </a:schemeClr>
                  </a:solidFill>
                </a:rPr>
                <a:t>Познание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00760" y="214290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Обучение</a:t>
              </a:r>
              <a:endParaRPr lang="ru-RU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7334222" y="5286388"/>
            <a:ext cx="1809778" cy="1295801"/>
            <a:chOff x="4929190" y="1357298"/>
            <a:chExt cx="2381250" cy="1704975"/>
          </a:xfrm>
        </p:grpSpPr>
        <p:pic>
          <p:nvPicPr>
            <p:cNvPr id="27" name="Picture 8" descr="D:\WORK\IMAGES\brains\brain4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29190" y="1357298"/>
              <a:ext cx="2381250" cy="1704975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5806547" y="1639286"/>
              <a:ext cx="1071570" cy="12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5500" dirty="0" smtClean="0"/>
                <a:t>?</a:t>
              </a:r>
              <a:endParaRPr lang="ru-RU" sz="5500" dirty="0"/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10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785926"/>
            <a:ext cx="6500858" cy="42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14414" y="6143644"/>
            <a:ext cx="70723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Декомпозиция музыки в древовидную структуру</a:t>
            </a:r>
            <a:endParaRPr lang="ru-RU" sz="2200" dirty="0"/>
          </a:p>
        </p:txBody>
      </p:sp>
      <p:sp>
        <p:nvSpPr>
          <p:cNvPr id="4" name="Rectangle 3"/>
          <p:cNvSpPr/>
          <p:nvPr/>
        </p:nvSpPr>
        <p:spPr>
          <a:xfrm>
            <a:off x="1214414" y="285728"/>
            <a:ext cx="7072330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/>
              <a:t>Структурные иерархии найденные в частотной области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 отношения между нотами, акордами или тональностями)  и во временной области </a:t>
            </a:r>
            <a:r>
              <a:rPr lang="en-US" dirty="0" smtClean="0"/>
              <a:t> (</a:t>
            </a:r>
            <a:r>
              <a:rPr lang="ru-RU" dirty="0" smtClean="0"/>
              <a:t>такт</a:t>
            </a:r>
            <a:r>
              <a:rPr lang="en-US" dirty="0" smtClean="0"/>
              <a:t>, </a:t>
            </a:r>
            <a:r>
              <a:rPr lang="ru-RU" dirty="0" smtClean="0"/>
              <a:t>ритмическая компоновка</a:t>
            </a:r>
            <a:r>
              <a:rPr lang="en-US" dirty="0" smtClean="0"/>
              <a:t>, </a:t>
            </a:r>
            <a:r>
              <a:rPr lang="ru-RU" dirty="0" smtClean="0"/>
              <a:t>паттерны</a:t>
            </a:r>
            <a:r>
              <a:rPr lang="en-US" dirty="0" smtClean="0"/>
              <a:t>, </a:t>
            </a:r>
            <a:r>
              <a:rPr lang="ru-RU" dirty="0" smtClean="0"/>
              <a:t>макроструктуры</a:t>
            </a:r>
            <a:r>
              <a:rPr lang="en-US" dirty="0" smtClean="0"/>
              <a:t>), </a:t>
            </a:r>
            <a:r>
              <a:rPr lang="ru-RU" dirty="0" smtClean="0"/>
              <a:t>открывают сложность и взаимосвязь  между различными компонетами составляющими музыку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11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7500990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 smtClean="0"/>
              <a:t>Методы поиска и получения значимых свойств</a:t>
            </a:r>
            <a:endParaRPr lang="ru-RU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0034" y="5357826"/>
            <a:ext cx="82153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ru-RU" sz="2600" dirty="0" smtClean="0"/>
              <a:t>Используются </a:t>
            </a:r>
            <a:r>
              <a:rPr lang="en-US" sz="2600" dirty="0" smtClean="0"/>
              <a:t>user studies, </a:t>
            </a:r>
            <a:r>
              <a:rPr lang="ru-RU" sz="2600" dirty="0" smtClean="0"/>
              <a:t>теория музыки, методы оптимизации</a:t>
            </a:r>
          </a:p>
          <a:p>
            <a:endParaRPr lang="ru-RU" sz="2600" dirty="0"/>
          </a:p>
        </p:txBody>
      </p:sp>
      <p:sp>
        <p:nvSpPr>
          <p:cNvPr id="18" name="Rectangle 17"/>
          <p:cNvSpPr/>
          <p:nvPr/>
        </p:nvSpPr>
        <p:spPr>
          <a:xfrm>
            <a:off x="1000100" y="1500174"/>
            <a:ext cx="7215238" cy="3571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 smtClean="0"/>
              <a:t>Получение значимых свойств</a:t>
            </a:r>
            <a:endParaRPr lang="ru-RU" sz="2200" dirty="0"/>
          </a:p>
        </p:txBody>
      </p:sp>
      <p:sp>
        <p:nvSpPr>
          <p:cNvPr id="20" name="Rectangle 19"/>
          <p:cNvSpPr/>
          <p:nvPr/>
        </p:nvSpPr>
        <p:spPr>
          <a:xfrm>
            <a:off x="357158" y="1928802"/>
            <a:ext cx="4286280" cy="31432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sz="2200" dirty="0" smtClean="0"/>
              <a:t>Для контента</a:t>
            </a:r>
          </a:p>
          <a:p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Статистики</a:t>
            </a:r>
            <a:r>
              <a:rPr lang="en-US" sz="2200" dirty="0" smtClean="0"/>
              <a:t> – </a:t>
            </a:r>
            <a:r>
              <a:rPr lang="ru-RU" sz="2200" dirty="0" smtClean="0"/>
              <a:t>μ</a:t>
            </a:r>
            <a:r>
              <a:rPr lang="en-US" sz="2200" dirty="0" smtClean="0"/>
              <a:t>1,</a:t>
            </a:r>
            <a:r>
              <a:rPr lang="ru-RU" sz="2200" dirty="0" smtClean="0"/>
              <a:t> μ</a:t>
            </a:r>
            <a:r>
              <a:rPr lang="en-US" sz="2200" dirty="0" smtClean="0"/>
              <a:t>2,</a:t>
            </a:r>
            <a:r>
              <a:rPr lang="ru-RU" sz="2200" dirty="0" smtClean="0"/>
              <a:t> μ</a:t>
            </a:r>
            <a:r>
              <a:rPr lang="en-US" sz="2200" dirty="0" smtClean="0"/>
              <a:t>3,</a:t>
            </a:r>
            <a:r>
              <a:rPr lang="ru-RU" sz="2200" dirty="0" smtClean="0"/>
              <a:t> </a:t>
            </a:r>
            <a:r>
              <a:rPr lang="ru-RU" sz="2200" dirty="0" err="1" smtClean="0"/>
              <a:t>μ</a:t>
            </a:r>
            <a:r>
              <a:rPr lang="en-US" sz="2200" dirty="0" smtClean="0"/>
              <a:t>4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Гистограммы, автокорреляционная функция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БПФ</a:t>
            </a:r>
            <a:r>
              <a:rPr lang="en-US" sz="2200" dirty="0" smtClean="0"/>
              <a:t>, </a:t>
            </a:r>
            <a:r>
              <a:rPr lang="ru-RU" sz="2200" dirty="0" smtClean="0"/>
              <a:t>оконное</a:t>
            </a:r>
            <a:r>
              <a:rPr lang="en-US" sz="2200" dirty="0" smtClean="0"/>
              <a:t> </a:t>
            </a:r>
            <a:r>
              <a:rPr lang="ru-RU" sz="2200" dirty="0" smtClean="0"/>
              <a:t>БПФ (</a:t>
            </a:r>
            <a:r>
              <a:rPr lang="en-US" sz="2200" dirty="0" smtClean="0"/>
              <a:t>SFFT)</a:t>
            </a:r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ДВП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en-US" sz="2400" dirty="0" smtClean="0"/>
              <a:t>MFCC</a:t>
            </a:r>
            <a:r>
              <a:rPr lang="ru-RU" sz="2400" dirty="0" smtClean="0"/>
              <a:t>(</a:t>
            </a:r>
            <a:r>
              <a:rPr lang="en-US" sz="2400" dirty="0" smtClean="0"/>
              <a:t>Mel</a:t>
            </a:r>
            <a:r>
              <a:rPr lang="ru-RU" sz="2400" dirty="0" smtClean="0"/>
              <a:t>-</a:t>
            </a:r>
            <a:r>
              <a:rPr lang="en-US" sz="2400" dirty="0" smtClean="0"/>
              <a:t>Frequency Cepstral Coefficients</a:t>
            </a:r>
            <a:r>
              <a:rPr lang="ru-RU" sz="2400" dirty="0" smtClean="0"/>
              <a:t>)</a:t>
            </a:r>
            <a:endParaRPr lang="ru-RU" sz="2200" dirty="0" smtClean="0"/>
          </a:p>
          <a:p>
            <a:endParaRPr lang="ru-RU" sz="22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714876" y="1928802"/>
            <a:ext cx="4000528" cy="31432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sz="2200" i="1" dirty="0" smtClean="0"/>
              <a:t>Для контекста</a:t>
            </a:r>
          </a:p>
          <a:p>
            <a:endParaRPr lang="en-US" sz="2200" i="1" dirty="0" smtClean="0"/>
          </a:p>
          <a:p>
            <a:pPr>
              <a:buFont typeface="Arial" pitchFamily="34" charset="0"/>
              <a:buChar char="•"/>
            </a:pPr>
            <a:r>
              <a:rPr lang="ru-RU" sz="2200" i="1" dirty="0" smtClean="0"/>
              <a:t> статистики</a:t>
            </a:r>
          </a:p>
          <a:p>
            <a:pPr>
              <a:buFont typeface="Arial" pitchFamily="34" charset="0"/>
              <a:buChar char="•"/>
            </a:pPr>
            <a:r>
              <a:rPr lang="ru-RU" sz="2200" i="1" dirty="0" smtClean="0"/>
              <a:t> </a:t>
            </a:r>
            <a:r>
              <a:rPr lang="en-US" sz="2200" i="1" dirty="0" smtClean="0"/>
              <a:t>collaborative</a:t>
            </a:r>
            <a:r>
              <a:rPr lang="ru-RU" sz="2200" i="1" dirty="0" smtClean="0"/>
              <a:t> </a:t>
            </a:r>
            <a:r>
              <a:rPr lang="en-US" sz="2200" i="1" dirty="0" smtClean="0"/>
              <a:t>filtering </a:t>
            </a:r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en-US" sz="2200" dirty="0" smtClean="0"/>
              <a:t>web crawling </a:t>
            </a:r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en-US" sz="2200" dirty="0" smtClean="0"/>
              <a:t>natural-language processing</a:t>
            </a:r>
            <a:endParaRPr lang="ru-RU" sz="2200" dirty="0"/>
          </a:p>
        </p:txBody>
      </p:sp>
      <p:sp>
        <p:nvSpPr>
          <p:cNvPr id="22" name="Rectangle 21"/>
          <p:cNvSpPr/>
          <p:nvPr/>
        </p:nvSpPr>
        <p:spPr>
          <a:xfrm>
            <a:off x="1000100" y="5143512"/>
            <a:ext cx="7215238" cy="3571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 typeface="Arial" pitchFamily="34" charset="0"/>
              <a:buChar char="•"/>
            </a:pPr>
            <a:r>
              <a:rPr lang="ru-RU" sz="2200" dirty="0" smtClean="0"/>
              <a:t> ранее полученные значимые соотношения</a:t>
            </a:r>
            <a:endParaRPr lang="ru-RU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1802" y="357166"/>
            <a:ext cx="2500330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/>
              <a:t>Вейвлет</a:t>
            </a:r>
            <a:r>
              <a:rPr lang="en-US" sz="2200" dirty="0" smtClean="0"/>
              <a:t> </a:t>
            </a:r>
            <a:r>
              <a:rPr lang="ru-RU" sz="2200" dirty="0" smtClean="0"/>
              <a:t>(</a:t>
            </a:r>
            <a:r>
              <a:rPr lang="en-US" sz="2200" dirty="0" smtClean="0"/>
              <a:t>Wavelet</a:t>
            </a:r>
            <a:r>
              <a:rPr lang="ru-RU" sz="2200" dirty="0" smtClean="0"/>
              <a:t>)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13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348" y="857232"/>
            <a:ext cx="6715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http://ru.wikipedia.org/wiki/</a:t>
            </a:r>
            <a:r>
              <a:rPr lang="ru-RU" dirty="0" err="1" smtClean="0">
                <a:hlinkClick r:id="rId2"/>
              </a:rPr>
              <a:t>Вейвлет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http://ru.wikipedia.org/wiki/</a:t>
            </a:r>
            <a:r>
              <a:rPr lang="ru-RU" dirty="0" err="1" smtClean="0">
                <a:hlinkClick r:id="rId3"/>
              </a:rPr>
              <a:t>Дискретное_вейвлет-преобразование</a:t>
            </a:r>
            <a:endParaRPr lang="ru-RU" dirty="0"/>
          </a:p>
        </p:txBody>
      </p:sp>
      <p:pic>
        <p:nvPicPr>
          <p:cNvPr id="5" name="Содержимое 3" descr="atmospherics_on1.wav(01)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63" y="3929063"/>
            <a:ext cx="4876800" cy="243840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 rot="5400000" flipH="1" flipV="1">
            <a:off x="-1177925" y="4678363"/>
            <a:ext cx="3357563" cy="158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500063" y="6357938"/>
            <a:ext cx="6357937" cy="158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142875" y="2857500"/>
            <a:ext cx="269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  <a:endParaRPr lang="ru-RU" sz="2400" i="1">
              <a:latin typeface="Times New Roman" pitchFamily="18" charset="0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6643688" y="6286500"/>
            <a:ext cx="269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t</a:t>
            </a:r>
            <a:endParaRPr lang="ru-RU" sz="2400" i="1">
              <a:latin typeface="Times New Roman" pitchFamily="18" charset="0"/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000100" y="2214554"/>
            <a:ext cx="66436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latin typeface="Times New Roman" pitchFamily="18" charset="0"/>
              </a:rPr>
              <a:t>“</a:t>
            </a:r>
            <a:r>
              <a:rPr lang="ru-RU" dirty="0" smtClean="0">
                <a:latin typeface="Times New Roman" pitchFamily="18" charset="0"/>
              </a:rPr>
              <a:t>Вейвлет</a:t>
            </a:r>
            <a:r>
              <a:rPr lang="en-US" dirty="0" smtClean="0">
                <a:latin typeface="Times New Roman" pitchFamily="18" charset="0"/>
              </a:rPr>
              <a:t>”</a:t>
            </a:r>
            <a:r>
              <a:rPr lang="ru-RU" dirty="0" smtClean="0">
                <a:latin typeface="Times New Roman" pitchFamily="18" charset="0"/>
              </a:rPr>
              <a:t> –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это временная </a:t>
            </a:r>
            <a:r>
              <a:rPr lang="ru-RU" dirty="0">
                <a:latin typeface="Times New Roman" pitchFamily="18" charset="0"/>
              </a:rPr>
              <a:t>зависимость, показывающая  спектр звуковых данных в зависимости от текущего момента времени.</a:t>
            </a:r>
          </a:p>
        </p:txBody>
      </p:sp>
      <p:cxnSp>
        <p:nvCxnSpPr>
          <p:cNvPr id="11" name="Прямая соединительная линия 15"/>
          <p:cNvCxnSpPr/>
          <p:nvPr/>
        </p:nvCxnSpPr>
        <p:spPr>
          <a:xfrm rot="5400000">
            <a:off x="3106738" y="6394450"/>
            <a:ext cx="214312" cy="158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2928938" y="6286500"/>
            <a:ext cx="371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t</a:t>
            </a:r>
            <a:r>
              <a:rPr lang="en-US" sz="2400" baseline="-25000">
                <a:latin typeface="Times New Roman" pitchFamily="18" charset="0"/>
              </a:rPr>
              <a:t>0</a:t>
            </a:r>
            <a:endParaRPr lang="ru-RU" sz="2400">
              <a:latin typeface="Times New Roman" pitchFamily="18" charset="0"/>
            </a:endParaRPr>
          </a:p>
        </p:txBody>
      </p:sp>
      <p:cxnSp>
        <p:nvCxnSpPr>
          <p:cNvPr id="13" name="Прямая соединительная линия 19"/>
          <p:cNvCxnSpPr/>
          <p:nvPr/>
        </p:nvCxnSpPr>
        <p:spPr>
          <a:xfrm rot="5400000" flipH="1" flipV="1">
            <a:off x="1785144" y="4929981"/>
            <a:ext cx="2857500" cy="1588"/>
          </a:xfrm>
          <a:prstGeom prst="line">
            <a:avLst/>
          </a:prstGeom>
          <a:ln w="25400" cmpd="sng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23"/>
          <p:cNvCxnSpPr>
            <a:stCxn id="15" idx="1"/>
            <a:endCxn id="5" idx="0"/>
          </p:cNvCxnSpPr>
          <p:nvPr/>
        </p:nvCxnSpPr>
        <p:spPr>
          <a:xfrm rot="10800000" flipV="1">
            <a:off x="2938464" y="3390897"/>
            <a:ext cx="1276347" cy="5381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4"/>
          <p:cNvSpPr txBox="1">
            <a:spLocks noChangeArrowheads="1"/>
          </p:cNvSpPr>
          <p:nvPr/>
        </p:nvSpPr>
        <p:spPr bwMode="auto">
          <a:xfrm>
            <a:off x="4214810" y="2928934"/>
            <a:ext cx="4000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latin typeface="Times New Roman" pitchFamily="18" charset="0"/>
              </a:rPr>
              <a:t>Вырезая столбик из рисунка получаем  спектр звука в момент времени </a:t>
            </a:r>
            <a:r>
              <a:rPr lang="en-US" dirty="0">
                <a:latin typeface="Times New Roman" pitchFamily="18" charset="0"/>
              </a:rPr>
              <a:t>t</a:t>
            </a:r>
            <a:r>
              <a:rPr lang="en-US" baseline="-25000" dirty="0">
                <a:latin typeface="Times New Roman" pitchFamily="18" charset="0"/>
              </a:rPr>
              <a:t>0</a:t>
            </a:r>
            <a:endParaRPr lang="ru-RU" dirty="0">
              <a:latin typeface="Times New Roman" pitchFamily="18" charset="0"/>
            </a:endParaRPr>
          </a:p>
          <a:p>
            <a:endParaRPr lang="ru-RU" dirty="0">
              <a:latin typeface="Times New Roman" pitchFamily="18" charset="0"/>
            </a:endParaRPr>
          </a:p>
        </p:txBody>
      </p: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5500688" y="4286250"/>
            <a:ext cx="3643312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latin typeface="Times New Roman" pitchFamily="18" charset="0"/>
              </a:rPr>
              <a:t>Теплые тона показывают , что интенсивность звука на данной частоте в данный момент времени больше в отличии от областей с окрашенных в холодные цвета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14546" y="1714488"/>
            <a:ext cx="425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Можно использовать и трактовать</a:t>
            </a:r>
            <a:r>
              <a:rPr lang="en-US" b="1" dirty="0" smtClean="0"/>
              <a:t> </a:t>
            </a:r>
            <a:r>
              <a:rPr lang="ru-RU" b="1" dirty="0" smtClean="0"/>
              <a:t>как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52451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29256" y="2214554"/>
            <a:ext cx="3000396" cy="14465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/>
              <a:t>Вычисление </a:t>
            </a:r>
            <a:r>
              <a:rPr lang="en-US" sz="2200" dirty="0" smtClean="0"/>
              <a:t>MFCC</a:t>
            </a:r>
            <a:endParaRPr lang="ru-RU" sz="2200" dirty="0" smtClean="0"/>
          </a:p>
          <a:p>
            <a:r>
              <a:rPr lang="ru-RU" sz="2200" dirty="0" smtClean="0"/>
              <a:t>(Мелочастотные кепстральные коэффициенты)</a:t>
            </a:r>
            <a:endParaRPr lang="en-US" sz="2200" dirty="0"/>
          </a:p>
        </p:txBody>
      </p:sp>
      <p:sp>
        <p:nvSpPr>
          <p:cNvPr id="5" name="Left Arrow 4"/>
          <p:cNvSpPr/>
          <p:nvPr/>
        </p:nvSpPr>
        <p:spPr>
          <a:xfrm>
            <a:off x="4572000" y="2857496"/>
            <a:ext cx="642942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14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\MIR\Work\Documents\IMAGES\evaluation_comm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6797779" cy="392906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57588" y="0"/>
            <a:ext cx="5286412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600" dirty="0" smtClean="0"/>
              <a:t>Последовательность вычислений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0" y="4357694"/>
            <a:ext cx="914400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Boldface</a:t>
            </a:r>
            <a:r>
              <a:rPr lang="en-US" dirty="0" smtClean="0"/>
              <a:t> </a:t>
            </a:r>
            <a:r>
              <a:rPr lang="ru-RU" dirty="0" smtClean="0"/>
              <a:t>текст подсвечивает свойства относящиеся к тону и тональности(</a:t>
            </a:r>
            <a:r>
              <a:rPr lang="ru-RU" dirty="0" err="1" smtClean="0"/>
              <a:t>хромограмма</a:t>
            </a:r>
            <a:r>
              <a:rPr lang="ru-RU" dirty="0" smtClean="0"/>
              <a:t>, сила ноты, нотная </a:t>
            </a:r>
            <a:r>
              <a:rPr lang="en-US" dirty="0" smtClean="0"/>
              <a:t>SOM) </a:t>
            </a:r>
            <a:r>
              <a:rPr lang="ru-RU" dirty="0" smtClean="0"/>
              <a:t>и динамике(</a:t>
            </a:r>
            <a:r>
              <a:rPr lang="en-US" dirty="0" smtClean="0"/>
              <a:t>Root Mean Square(RMS), energy). </a:t>
            </a:r>
            <a:r>
              <a:rPr lang="en-US" b="1" i="1" dirty="0" smtClean="0"/>
              <a:t>Bold italics </a:t>
            </a:r>
            <a:r>
              <a:rPr lang="ru-RU" dirty="0" smtClean="0"/>
              <a:t>обозначают свойства относящиеся к ритму( то есть темпу), четкости и отклонению пульсации.</a:t>
            </a:r>
            <a:r>
              <a:rPr lang="en-US" dirty="0" smtClean="0"/>
              <a:t> </a:t>
            </a:r>
            <a:r>
              <a:rPr lang="en-US" i="1" dirty="0" smtClean="0"/>
              <a:t>Simple italics </a:t>
            </a:r>
            <a:r>
              <a:rPr lang="ru-RU" dirty="0" smtClean="0"/>
              <a:t>подсвечивают большой набор свойств которые можно ассоциировать с тембром</a:t>
            </a:r>
            <a:r>
              <a:rPr lang="en-US" dirty="0" smtClean="0"/>
              <a:t> </a:t>
            </a:r>
            <a:r>
              <a:rPr lang="ru-RU" dirty="0" smtClean="0"/>
              <a:t>.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Grey italics</a:t>
            </a:r>
            <a:r>
              <a:rPr lang="ru-RU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dirty="0" smtClean="0"/>
              <a:t>операции могут быть применены к различным представлениям</a:t>
            </a:r>
            <a:r>
              <a:rPr lang="en-US" dirty="0" smtClean="0"/>
              <a:t>:</a:t>
            </a:r>
            <a:r>
              <a:rPr lang="ru-RU" dirty="0" smtClean="0"/>
              <a:t>  например, статистические моменты (</a:t>
            </a:r>
            <a:r>
              <a:rPr lang="en-US" dirty="0" err="1" smtClean="0"/>
              <a:t>centroid</a:t>
            </a:r>
            <a:r>
              <a:rPr lang="en-US" dirty="0" smtClean="0"/>
              <a:t>, kurtosis, etc.</a:t>
            </a:r>
            <a:r>
              <a:rPr lang="ru-RU" dirty="0" smtClean="0"/>
              <a:t>)  могут быть применены как к спектру или огибающим, так и к гистограммам основанными на любом из данных свойств.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858016" y="1357298"/>
            <a:ext cx="2143172" cy="25853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/>
              <a:t>Каждое музыкальное свойств относится к одному из измерений традиционно определенных в музыкальной теории.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214290"/>
            <a:ext cx="3143240" cy="21236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/>
              <a:t>Данные о музыке</a:t>
            </a:r>
          </a:p>
          <a:p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Отпечаток (</a:t>
            </a:r>
            <a:r>
              <a:rPr lang="en-US" sz="2200" dirty="0" smtClean="0"/>
              <a:t>Fingerprint</a:t>
            </a:r>
            <a:r>
              <a:rPr lang="ru-RU" sz="2200" dirty="0" smtClean="0"/>
              <a:t>);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Содержание;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Контекст;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0100" y="2500306"/>
            <a:ext cx="77867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200" dirty="0" smtClean="0"/>
              <a:t>Длительность, Количество сегментов, Длительность сегментов;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Стабильность тактового размера;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Темп;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Гистограма ритма;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Усреднние по статистически вычисленным функциям характиризующим тембр;</a:t>
            </a:r>
          </a:p>
          <a:p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Жанр</a:t>
            </a:r>
            <a:r>
              <a:rPr lang="en-US" sz="2200" dirty="0" smtClean="0"/>
              <a:t>, </a:t>
            </a:r>
            <a:r>
              <a:rPr lang="ru-RU" sz="2200" dirty="0" smtClean="0"/>
              <a:t>Настроение,</a:t>
            </a:r>
            <a:r>
              <a:rPr lang="en-US" sz="2200" dirty="0" smtClean="0"/>
              <a:t> </a:t>
            </a:r>
            <a:r>
              <a:rPr lang="ru-RU" sz="2200" dirty="0" smtClean="0"/>
              <a:t>Таги –  масивы строк</a:t>
            </a:r>
            <a:r>
              <a:rPr lang="en-US" sz="2200" dirty="0" smtClean="0"/>
              <a:t>; </a:t>
            </a:r>
            <a:r>
              <a:rPr lang="ru-RU" sz="2200" dirty="0" smtClean="0"/>
              <a:t>входит ? да =</a:t>
            </a:r>
            <a:r>
              <a:rPr lang="en-US" sz="2200" dirty="0" smtClean="0"/>
              <a:t> &gt; </a:t>
            </a:r>
            <a:r>
              <a:rPr lang="ru-RU" sz="2200" dirty="0" smtClean="0"/>
              <a:t>1</a:t>
            </a:r>
            <a:r>
              <a:rPr lang="en-US" sz="2200" dirty="0" smtClean="0"/>
              <a:t> else</a:t>
            </a:r>
            <a:r>
              <a:rPr lang="ru-RU" sz="2200" dirty="0" smtClean="0"/>
              <a:t>  0</a:t>
            </a:r>
            <a:r>
              <a:rPr lang="en-US" sz="2200" dirty="0" smtClean="0"/>
              <a:t> ; </a:t>
            </a:r>
            <a:r>
              <a:rPr lang="ru-RU" sz="2200" dirty="0" smtClean="0"/>
              <a:t>получаем вектор </a:t>
            </a:r>
            <a:r>
              <a:rPr lang="be-BY" sz="2200" dirty="0" smtClean="0"/>
              <a:t>0 </a:t>
            </a:r>
            <a:r>
              <a:rPr lang="ru-RU" sz="2200" dirty="0" smtClean="0"/>
              <a:t>и 1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Популярность </a:t>
            </a:r>
          </a:p>
          <a:p>
            <a:r>
              <a:rPr lang="en-US" sz="2200" dirty="0" smtClean="0"/>
              <a:t>[001]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357158" y="2714620"/>
            <a:ext cx="513410" cy="30718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r>
              <a:rPr lang="ru-RU" b="1" dirty="0" smtClean="0"/>
              <a:t>Похожесть</a:t>
            </a:r>
            <a:endParaRPr lang="en-US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16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285984" y="3357562"/>
          <a:ext cx="6500858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285720" y="785794"/>
            <a:ext cx="864399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200" dirty="0" smtClean="0"/>
              <a:t>Тембр – средние и дисперсия </a:t>
            </a:r>
            <a:r>
              <a:rPr lang="en-US" sz="2200" dirty="0" smtClean="0"/>
              <a:t> </a:t>
            </a:r>
            <a:r>
              <a:rPr lang="en-US" sz="2200" dirty="0" err="1" smtClean="0"/>
              <a:t>Centroid</a:t>
            </a:r>
            <a:r>
              <a:rPr lang="en-US" sz="2200" dirty="0" smtClean="0"/>
              <a:t>, </a:t>
            </a:r>
            <a:r>
              <a:rPr lang="en-US" sz="2200" dirty="0" err="1" smtClean="0"/>
              <a:t>Rolloff</a:t>
            </a:r>
            <a:r>
              <a:rPr lang="en-US" sz="2200" dirty="0" smtClean="0"/>
              <a:t>, Flux, </a:t>
            </a:r>
            <a:r>
              <a:rPr lang="en-US" sz="2200" dirty="0" err="1" smtClean="0"/>
              <a:t>ZeroCrossings</a:t>
            </a:r>
            <a:r>
              <a:rPr lang="ru-RU" sz="2200" dirty="0" smtClean="0"/>
              <a:t> над 1с окне</a:t>
            </a:r>
            <a:r>
              <a:rPr lang="en-US" sz="2200" dirty="0" smtClean="0"/>
              <a:t> ,Low Energy </a:t>
            </a:r>
            <a:r>
              <a:rPr lang="ru-RU" sz="2200" dirty="0" smtClean="0"/>
              <a:t>основынные на </a:t>
            </a:r>
            <a:r>
              <a:rPr lang="en-US" sz="2200" dirty="0" smtClean="0"/>
              <a:t>STFT</a:t>
            </a:r>
            <a:r>
              <a:rPr lang="ru-RU" sz="2200" dirty="0" smtClean="0"/>
              <a:t>;</a:t>
            </a:r>
            <a:endParaRPr lang="en-US" sz="22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200" dirty="0" smtClean="0"/>
              <a:t> </a:t>
            </a:r>
            <a:r>
              <a:rPr lang="ru-RU" sz="2200" dirty="0" smtClean="0"/>
              <a:t>Тембр</a:t>
            </a:r>
            <a:r>
              <a:rPr lang="en-US" sz="2200" dirty="0" smtClean="0"/>
              <a:t>- </a:t>
            </a:r>
            <a:r>
              <a:rPr lang="ru-RU" sz="2200" dirty="0" smtClean="0"/>
              <a:t>средние и дисперсия первых пяти </a:t>
            </a:r>
            <a:r>
              <a:rPr lang="en-US" sz="2200" dirty="0" smtClean="0"/>
              <a:t>MFCCs</a:t>
            </a:r>
            <a:r>
              <a:rPr lang="ru-RU" sz="2200" dirty="0" smtClean="0"/>
              <a:t> на 1с окне  по всему файлу;</a:t>
            </a:r>
          </a:p>
          <a:p>
            <a:pPr algn="just">
              <a:buFont typeface="Arial" pitchFamily="34" charset="0"/>
              <a:buChar char="•"/>
            </a:pPr>
            <a:r>
              <a:rPr lang="ru-RU" sz="2200" dirty="0" smtClean="0"/>
              <a:t>Ритмовое содержание </a:t>
            </a:r>
            <a:r>
              <a:rPr lang="en-US" sz="2200" dirty="0" smtClean="0"/>
              <a:t>– </a:t>
            </a:r>
            <a:r>
              <a:rPr lang="ru-RU" sz="2200" dirty="0" smtClean="0"/>
              <a:t>свойства основанные на Ритмовых Гистограмах;</a:t>
            </a:r>
            <a:endParaRPr lang="en-US" sz="2200" dirty="0" smtClean="0"/>
          </a:p>
          <a:p>
            <a:pPr algn="just">
              <a:buFont typeface="Arial" pitchFamily="34" charset="0"/>
              <a:buChar char="•"/>
            </a:pPr>
            <a:r>
              <a:rPr lang="ru-RU" sz="2200" dirty="0" smtClean="0"/>
              <a:t>Тоновое содержание </a:t>
            </a:r>
            <a:r>
              <a:rPr lang="en-US" sz="2200" dirty="0" smtClean="0"/>
              <a:t> - </a:t>
            </a:r>
            <a:r>
              <a:rPr lang="ru-RU" sz="2200" dirty="0" smtClean="0"/>
              <a:t>свойства основанные на </a:t>
            </a:r>
            <a:r>
              <a:rPr lang="en-US" sz="2200" dirty="0" smtClean="0"/>
              <a:t> </a:t>
            </a:r>
            <a:r>
              <a:rPr lang="ru-RU" sz="2200" dirty="0" smtClean="0"/>
              <a:t>Тоновых Гистограммах </a:t>
            </a:r>
          </a:p>
          <a:p>
            <a:pPr algn="just"/>
            <a:r>
              <a:rPr lang="en-US" sz="2200" dirty="0" smtClean="0"/>
              <a:t>[003]</a:t>
            </a:r>
            <a:endParaRPr lang="ru-RU" sz="2200" dirty="0" smtClean="0"/>
          </a:p>
          <a:p>
            <a:endParaRPr lang="ru-RU" sz="2200" dirty="0" smtClean="0"/>
          </a:p>
          <a:p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428604"/>
            <a:ext cx="242889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ru-RU" b="1" dirty="0" smtClean="0"/>
              <a:t>Классификация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2" y="500042"/>
            <a:ext cx="771530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/>
              <a:t>ОРГАНИЗАЦИЯ</a:t>
            </a:r>
            <a:endParaRPr lang="ru-RU" sz="2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571612"/>
            <a:ext cx="315538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Relaxed" fov="0">
              <a:rot lat="0" lon="0" rev="0"/>
            </a:camera>
            <a:lightRig rig="threePt" dir="t"/>
          </a:scene3d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2357430"/>
            <a:ext cx="288760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3143248"/>
            <a:ext cx="294903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1857356" y="5786454"/>
            <a:ext cx="5357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Современные музыкальные браузеры</a:t>
            </a:r>
            <a:endParaRPr lang="ru-RU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28"/>
            <a:ext cx="44429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00034" y="4857760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Со старым интерфейсом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7435" y="3643290"/>
            <a:ext cx="552656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572132" y="1785926"/>
            <a:ext cx="265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Новый по возможностям</a:t>
            </a:r>
            <a:endParaRPr lang="ru-RU" dirty="0"/>
          </a:p>
        </p:txBody>
      </p:sp>
      <p:cxnSp>
        <p:nvCxnSpPr>
          <p:cNvPr id="17" name="Straight Arrow Connector 16"/>
          <p:cNvCxnSpPr>
            <a:stCxn id="15" idx="0"/>
            <a:endCxn id="19" idx="3"/>
          </p:cNvCxnSpPr>
          <p:nvPr/>
        </p:nvCxnSpPr>
        <p:spPr>
          <a:xfrm rot="16200000" flipV="1">
            <a:off x="5146074" y="33158"/>
            <a:ext cx="1035851" cy="24696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438" y="285728"/>
            <a:ext cx="4357718" cy="928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/>
          <p:cNvCxnSpPr>
            <a:stCxn id="7" idx="0"/>
            <a:endCxn id="6" idx="2"/>
          </p:cNvCxnSpPr>
          <p:nvPr/>
        </p:nvCxnSpPr>
        <p:spPr>
          <a:xfrm rot="5400000" flipH="1" flipV="1">
            <a:off x="1517186" y="4153496"/>
            <a:ext cx="1000132" cy="408396"/>
          </a:xfrm>
          <a:prstGeom prst="straightConnector1">
            <a:avLst/>
          </a:prstGeom>
          <a:ln w="3810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1285860"/>
            <a:ext cx="4429156" cy="2428892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5357818" y="6000768"/>
            <a:ext cx="2214578" cy="71438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Arrow Connector 11"/>
          <p:cNvCxnSpPr>
            <a:stCxn id="15" idx="2"/>
            <a:endCxn id="11" idx="0"/>
          </p:cNvCxnSpPr>
          <p:nvPr/>
        </p:nvCxnSpPr>
        <p:spPr>
          <a:xfrm rot="5400000">
            <a:off x="4759220" y="3861146"/>
            <a:ext cx="3845510" cy="4337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19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232" y="857232"/>
            <a:ext cx="5357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Цель</a:t>
            </a:r>
            <a:r>
              <a:rPr lang="en-US" sz="2600" dirty="0" smtClean="0"/>
              <a:t>:</a:t>
            </a:r>
            <a:endParaRPr lang="ru-RU" sz="2600" dirty="0" smtClean="0"/>
          </a:p>
          <a:p>
            <a:r>
              <a:rPr lang="ru-RU" sz="2600" dirty="0" smtClean="0"/>
              <a:t>Интегрировать существующие методы получения воспринимаемо значимых  векторов свойств и использовать их  в приложении для взаимодействия с музыкальными коллекциями с новыми возможностям  визуализации, фильтрации, поиска.</a:t>
            </a:r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857364"/>
            <a:ext cx="643671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1857364"/>
            <a:ext cx="962261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215206" y="2928934"/>
            <a:ext cx="50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2500298" y="428604"/>
            <a:ext cx="377971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cap="all" dirty="0" smtClean="0"/>
              <a:t>УМЕНЬШЕНИЯ РАЗМЕРНОСТИ </a:t>
            </a:r>
          </a:p>
          <a:p>
            <a:pPr algn="ctr"/>
            <a:r>
              <a:rPr lang="ru-RU" b="1" cap="all" dirty="0" smtClean="0"/>
              <a:t>(</a:t>
            </a:r>
            <a:r>
              <a:rPr lang="en-US" b="1" cap="all" dirty="0" smtClean="0"/>
              <a:t>Dimension reduction)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7215207" y="3571876"/>
            <a:ext cx="642942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7224" y="5715016"/>
            <a:ext cx="800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Получение из выборки </a:t>
            </a:r>
            <a:r>
              <a:rPr lang="en-US" dirty="0" smtClean="0"/>
              <a:t>n-</a:t>
            </a:r>
            <a:r>
              <a:rPr lang="ru-RU" dirty="0" smtClean="0"/>
              <a:t>мерных векторов(</a:t>
            </a:r>
            <a:r>
              <a:rPr lang="en-US" dirty="0" smtClean="0"/>
              <a:t>A)</a:t>
            </a:r>
            <a:r>
              <a:rPr lang="ru-RU" dirty="0" smtClean="0"/>
              <a:t> новой </a:t>
            </a:r>
            <a:r>
              <a:rPr lang="en-US" dirty="0" smtClean="0"/>
              <a:t>m-</a:t>
            </a:r>
            <a:r>
              <a:rPr lang="ru-RU" dirty="0" smtClean="0"/>
              <a:t>мерной </a:t>
            </a:r>
            <a:r>
              <a:rPr lang="en-US" dirty="0" smtClean="0"/>
              <a:t>(B) </a:t>
            </a:r>
            <a:r>
              <a:rPr lang="ru-RU" dirty="0" smtClean="0"/>
              <a:t>с сохранением максимального количества информации(разнообразия и исходной топологии)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28926" y="1428736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Векторы свойств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500042"/>
            <a:ext cx="2857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Музыкальные композиции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29454" y="135729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 = </a:t>
            </a:r>
            <a:r>
              <a:rPr lang="en-US" b="1" dirty="0" err="1" smtClean="0"/>
              <a:t>TxA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6" y="171448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9652" y="1714488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20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2910" y="5857892"/>
            <a:ext cx="7500990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 smtClean="0"/>
              <a:t>Таксономия техник уменьшения размерности</a:t>
            </a:r>
            <a:endParaRPr lang="en-US" sz="2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57166"/>
            <a:ext cx="524461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2500298" y="2143116"/>
            <a:ext cx="2857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21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794" y="1857364"/>
            <a:ext cx="1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6116" y="3857628"/>
            <a:ext cx="1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14744" y="4357694"/>
            <a:ext cx="6429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786058"/>
            <a:ext cx="45624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643314"/>
            <a:ext cx="39433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6" y="4929198"/>
            <a:ext cx="4191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286512" y="4857760"/>
            <a:ext cx="857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min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500042"/>
            <a:ext cx="7072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/>
              <a:t>Метод Главных Компонент </a:t>
            </a:r>
            <a:r>
              <a:rPr lang="fr-FR" sz="2200" dirty="0" smtClean="0"/>
              <a:t>(</a:t>
            </a:r>
            <a:r>
              <a:rPr lang="fr-FR" sz="2200" dirty="0" err="1" smtClean="0"/>
              <a:t>англ</a:t>
            </a:r>
            <a:r>
              <a:rPr lang="fr-FR" sz="2200" dirty="0" smtClean="0"/>
              <a:t>. Principal components </a:t>
            </a:r>
            <a:r>
              <a:rPr lang="fr-FR" sz="2200" dirty="0" err="1" smtClean="0"/>
              <a:t>analysis</a:t>
            </a:r>
            <a:r>
              <a:rPr lang="fr-FR" sz="2200" dirty="0" smtClean="0"/>
              <a:t>, PCA)</a:t>
            </a:r>
            <a:r>
              <a:rPr lang="ru-RU" sz="2200" dirty="0" smtClean="0"/>
              <a:t>— один из основных способов уменьшить размерность данных, потеряв наименьшее количество информации</a:t>
            </a:r>
            <a:r>
              <a:rPr lang="en-US" sz="2200" dirty="0" smtClean="0"/>
              <a:t>. </a:t>
            </a:r>
            <a:r>
              <a:rPr lang="ru-RU" sz="2200" dirty="0" smtClean="0"/>
              <a:t>Вычисление главных компонент сводится к вычислению собственных векторов и собственных значений ковариационной матрицы исходных данных</a:t>
            </a:r>
            <a:endParaRPr lang="ru-RU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WORK\MIR\Work\Documents\Images\autoenco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4357694"/>
            <a:ext cx="3522663" cy="2060575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23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500042"/>
            <a:ext cx="842968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Autoencoder - </a:t>
            </a:r>
            <a:r>
              <a:rPr lang="ru-RU" sz="2400" b="1" dirty="0" smtClean="0"/>
              <a:t>сеть</a:t>
            </a:r>
            <a:r>
              <a:rPr lang="ru-RU" sz="2400" dirty="0" smtClean="0"/>
              <a:t> обратного распространения с </a:t>
            </a:r>
            <a:r>
              <a:rPr lang="ru-RU" sz="2400" b="1" dirty="0" smtClean="0"/>
              <a:t>узким горлом</a:t>
            </a:r>
            <a:r>
              <a:rPr lang="ru-RU" sz="2400" dirty="0" smtClean="0"/>
              <a:t> 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571472" y="1214422"/>
            <a:ext cx="821537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smtClean="0"/>
              <a:t>An </a:t>
            </a:r>
            <a:r>
              <a:rPr lang="en-US" sz="1900" b="1" dirty="0" smtClean="0"/>
              <a:t>auto-encoder</a:t>
            </a:r>
            <a:r>
              <a:rPr lang="en-US" sz="1900" dirty="0" smtClean="0"/>
              <a:t> is an </a:t>
            </a:r>
            <a:r>
              <a:rPr lang="en-US" sz="1900" dirty="0" smtClean="0">
                <a:hlinkClick r:id="rId3" action="ppaction://hlinkfile" tooltip="Artificial neural network"/>
              </a:rPr>
              <a:t>artificial neural network</a:t>
            </a:r>
            <a:r>
              <a:rPr lang="en-US" sz="1900" dirty="0" smtClean="0"/>
              <a:t> used for learning efficient </a:t>
            </a:r>
            <a:r>
              <a:rPr lang="en-US" sz="1900" dirty="0" err="1" smtClean="0"/>
              <a:t>codings</a:t>
            </a:r>
            <a:r>
              <a:rPr lang="en-US" sz="1900" dirty="0" smtClean="0"/>
              <a:t>. The aim of an auto-encoder is to learn a compressed representation (encoding) for a set of data. This means it is being used for </a:t>
            </a:r>
            <a:r>
              <a:rPr lang="en-US" sz="1900" dirty="0" smtClean="0">
                <a:hlinkClick r:id="rId4" action="ppaction://hlinkfile" tooltip="Dimensionality reduction"/>
              </a:rPr>
              <a:t>dimensionality reduction</a:t>
            </a:r>
            <a:r>
              <a:rPr lang="en-US" sz="1900" dirty="0" smtClean="0"/>
              <a:t>. More specifically, it is a feature extraction method. Auto-encoders use three or more layers: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An input layer. For example, in a face recognition task, the neurons in the input layer could map to pixels in the photograph.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A number of considerably smaller hidden layers, which will form the encoding.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An output layer, where each neuron has the same meaning as in the input layer.</a:t>
            </a:r>
          </a:p>
          <a:p>
            <a:r>
              <a:rPr lang="en-US" sz="1900" dirty="0" smtClean="0"/>
              <a:t>If linear neurons are used, then an auto-encoder is very similar to </a:t>
            </a:r>
            <a:r>
              <a:rPr lang="en-US" sz="1900" dirty="0" smtClean="0">
                <a:hlinkClick r:id="rId5" action="ppaction://hlinkfile" tooltip="Principal components analysis"/>
              </a:rPr>
              <a:t>PCA</a:t>
            </a:r>
            <a:r>
              <a:rPr lang="en-US" sz="1900" dirty="0" smtClean="0"/>
              <a:t>.</a:t>
            </a:r>
            <a:endParaRPr lang="en-US" sz="1900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14348" y="2143116"/>
            <a:ext cx="7572428" cy="3571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Методы</a:t>
            </a:r>
            <a:endParaRPr lang="en-US" sz="2000" b="1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bg1"/>
                </a:solidFill>
              </a:rPr>
              <a:t>Самоорганизующаяся карта Кохонена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K-средних (K-means)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Графовые алгоритмы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Статистические алгоритмы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Алгоритм </a:t>
            </a:r>
            <a:r>
              <a:rPr lang="en-US" dirty="0" smtClean="0">
                <a:solidFill>
                  <a:schemeClr val="bg1"/>
                </a:solidFill>
              </a:rPr>
              <a:t>FOREL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Иерархическая кластеризация или таксономия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5918" y="642918"/>
            <a:ext cx="542928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/>
              <a:t>КЛАСТЕРИЗАЦИЯ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24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57356" y="1928802"/>
            <a:ext cx="5500726" cy="314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Самоорганизующаяся карта Кохонена (англ. Self-organizing map — SOM) — соревновательная нейронная сеть с обучением без учителя, выполняющая задачу визуализации и кластеризации. Является методом проецирования многомерного пространства в пространство с более низкой размерностью (чаще всего, двумерное), применяется также для решения задач моделирования, прогнозирования и др. Является одной из версий нейронных сетей Кохонена.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285728"/>
            <a:ext cx="9186361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 smtClean="0"/>
              <a:t>Импульсно-кодовая модуляция</a:t>
            </a:r>
            <a:r>
              <a:rPr lang="ru-RU" sz="2400" dirty="0" smtClean="0"/>
              <a:t> (</a:t>
            </a:r>
            <a:r>
              <a:rPr lang="ru-RU" sz="2400" i="1" dirty="0" smtClean="0"/>
              <a:t>PCM</a:t>
            </a:r>
            <a:r>
              <a:rPr lang="ru-RU" sz="2400" dirty="0" smtClean="0"/>
              <a:t> — </a:t>
            </a:r>
            <a:r>
              <a:rPr lang="ru-RU" sz="2400" i="1" dirty="0" err="1" smtClean="0"/>
              <a:t>Pulse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Code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Modulation</a:t>
            </a:r>
            <a:r>
              <a:rPr lang="ru-RU" sz="2400" dirty="0" smtClean="0"/>
              <a:t>)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15338" y="6357958"/>
            <a:ext cx="762000" cy="365125"/>
          </a:xfrm>
        </p:spPr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26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720" y="857232"/>
            <a:ext cx="7858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ИКМ</a:t>
            </a:r>
            <a:r>
              <a:rPr lang="ru-RU" dirty="0" smtClean="0"/>
              <a:t> используется для оцифровки </a:t>
            </a:r>
            <a:r>
              <a:rPr lang="ru-RU" dirty="0" smtClean="0">
                <a:hlinkClick r:id="rId3" action="ppaction://hlinkfile" tooltip="Аналоговый сигнал"/>
              </a:rPr>
              <a:t>аналоговых сигналов</a:t>
            </a:r>
            <a:r>
              <a:rPr lang="ru-RU" dirty="0" smtClean="0"/>
              <a:t>. Практически все виды аналоговых данных (</a:t>
            </a:r>
            <a:r>
              <a:rPr lang="ru-RU" dirty="0" smtClean="0">
                <a:hlinkClick r:id="rId4" action="ppaction://hlinkfile" tooltip="Видео"/>
              </a:rPr>
              <a:t>видео</a:t>
            </a:r>
            <a:r>
              <a:rPr lang="ru-RU" dirty="0" smtClean="0"/>
              <a:t>, </a:t>
            </a:r>
            <a:r>
              <a:rPr lang="ru-RU" dirty="0" smtClean="0">
                <a:hlinkClick r:id="rId5" action="ppaction://hlinkfile" tooltip="Голос"/>
              </a:rPr>
              <a:t>голос</a:t>
            </a:r>
            <a:r>
              <a:rPr lang="ru-RU" dirty="0" smtClean="0"/>
              <a:t>, </a:t>
            </a:r>
            <a:r>
              <a:rPr lang="ru-RU" dirty="0" smtClean="0">
                <a:hlinkClick r:id="rId6" action="ppaction://hlinkfile" tooltip="Музыка"/>
              </a:rPr>
              <a:t>музыка</a:t>
            </a:r>
            <a:r>
              <a:rPr lang="ru-RU" dirty="0" smtClean="0"/>
              <a:t>, данные </a:t>
            </a:r>
            <a:r>
              <a:rPr lang="ru-RU" dirty="0" smtClean="0">
                <a:hlinkClick r:id="rId7" action="ppaction://hlinkfile" tooltip="Телеметрия"/>
              </a:rPr>
              <a:t>телеметрии</a:t>
            </a:r>
            <a:r>
              <a:rPr lang="ru-RU" dirty="0" smtClean="0"/>
              <a:t>, виртуальные миры) допускают применение PCM.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786" y="1785926"/>
            <a:ext cx="7072362" cy="484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4414" y="1357298"/>
            <a:ext cx="3500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Self Similarity Matrix</a:t>
            </a:r>
            <a:endParaRPr lang="ru-RU" dirty="0" smtClean="0"/>
          </a:p>
          <a:p>
            <a:pPr algn="ctr"/>
            <a:r>
              <a:rPr lang="ru-RU" dirty="0" smtClean="0"/>
              <a:t>Анализ структуры песни на повторяющиеся элементы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71736" y="500042"/>
            <a:ext cx="43234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b="1" cap="all" dirty="0" smtClean="0">
                <a:latin typeface="Times New Roman" pitchFamily="18" charset="0"/>
                <a:cs typeface="Times New Roman" pitchFamily="18" charset="0"/>
              </a:rPr>
              <a:t>ВИЗУАЛИЗАЦИЯ .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Отдельные мелодии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43248"/>
            <a:ext cx="4500562" cy="356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786314" y="5072074"/>
            <a:ext cx="4071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Геометрическое представление песни. Свуковые сегменты описываются как точки в пространстве, струтура музыки – пусть через него.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428736"/>
            <a:ext cx="4089061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4429124" y="1571612"/>
            <a:ext cx="357190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4643438" y="5357826"/>
            <a:ext cx="214314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034" y="285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Beethoven’s "Moonlight" Sonata</a:t>
            </a:r>
            <a:endParaRPr lang="ru-RU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5857884" cy="281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6894" y="3857628"/>
            <a:ext cx="544710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929322" y="3357562"/>
            <a:ext cx="288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Daft Punk’s "</a:t>
            </a:r>
            <a:r>
              <a:rPr lang="en-US" dirty="0" err="1" smtClean="0"/>
              <a:t>Onemore</a:t>
            </a:r>
            <a:r>
              <a:rPr lang="en-US" dirty="0" smtClean="0"/>
              <a:t> time"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-214346" y="4357694"/>
            <a:ext cx="40719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/>
              <a:t>Время </a:t>
            </a:r>
            <a:r>
              <a:rPr lang="en-US" sz="1700" dirty="0" smtClean="0"/>
              <a:t> - </a:t>
            </a:r>
            <a:r>
              <a:rPr lang="ru-RU" sz="1700" dirty="0" smtClean="0"/>
              <a:t>горизонтальная координата</a:t>
            </a:r>
          </a:p>
          <a:p>
            <a:pPr algn="ctr"/>
            <a:r>
              <a:rPr lang="ru-RU" sz="1700" dirty="0" smtClean="0"/>
              <a:t>Тон </a:t>
            </a:r>
            <a:r>
              <a:rPr lang="en-US" sz="1700" dirty="0" smtClean="0"/>
              <a:t> -</a:t>
            </a:r>
            <a:r>
              <a:rPr lang="ru-RU" sz="1700" dirty="0" smtClean="0"/>
              <a:t>вертикальная</a:t>
            </a:r>
          </a:p>
          <a:p>
            <a:pPr algn="ctr"/>
            <a:r>
              <a:rPr lang="ru-RU" sz="1700" dirty="0" smtClean="0"/>
              <a:t>Громкость </a:t>
            </a:r>
            <a:r>
              <a:rPr lang="en-US" sz="1700" dirty="0" smtClean="0"/>
              <a:t>- </a:t>
            </a:r>
            <a:r>
              <a:rPr lang="ru-RU" sz="1700" dirty="0" smtClean="0"/>
              <a:t>яркость</a:t>
            </a:r>
          </a:p>
          <a:p>
            <a:pPr algn="ctr"/>
            <a:r>
              <a:rPr lang="ru-RU" sz="1700" dirty="0" smtClean="0"/>
              <a:t>Тембр</a:t>
            </a:r>
            <a:r>
              <a:rPr lang="en-US" sz="1700" dirty="0" smtClean="0"/>
              <a:t> </a:t>
            </a:r>
            <a:r>
              <a:rPr lang="ru-RU" sz="1700" dirty="0" smtClean="0"/>
              <a:t> </a:t>
            </a:r>
            <a:r>
              <a:rPr lang="en-US" sz="1700" dirty="0" smtClean="0"/>
              <a:t>- </a:t>
            </a:r>
            <a:r>
              <a:rPr lang="ru-RU" sz="1700" dirty="0" smtClean="0"/>
              <a:t>цвет</a:t>
            </a:r>
            <a:endParaRPr lang="en-US" sz="17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57166"/>
            <a:ext cx="423264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4000504"/>
            <a:ext cx="3929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GenreGram</a:t>
            </a:r>
            <a:endParaRPr lang="ru-RU" dirty="0" smtClean="0"/>
          </a:p>
          <a:p>
            <a:pPr algn="ctr"/>
            <a:r>
              <a:rPr lang="ru-RU" dirty="0" smtClean="0"/>
              <a:t>Класификация </a:t>
            </a:r>
            <a:r>
              <a:rPr lang="en-US" dirty="0" smtClean="0"/>
              <a:t>“</a:t>
            </a:r>
            <a:r>
              <a:rPr lang="ru-RU" dirty="0" smtClean="0"/>
              <a:t>на лету</a:t>
            </a:r>
            <a:r>
              <a:rPr lang="en-US" dirty="0" smtClean="0"/>
              <a:t>”  </a:t>
            </a:r>
            <a:endParaRPr lang="ru-RU" dirty="0" smtClean="0"/>
          </a:p>
          <a:p>
            <a:pPr algn="ctr"/>
            <a:r>
              <a:rPr lang="ru-RU" dirty="0" smtClean="0"/>
              <a:t>Значения достоверности по вертикальной оси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2928934"/>
            <a:ext cx="48672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786314" y="1071546"/>
            <a:ext cx="41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Вычисление  текущего тона </a:t>
            </a:r>
          </a:p>
          <a:p>
            <a:pPr algn="ctr"/>
            <a:r>
              <a:rPr lang="be-BY" dirty="0" smtClean="0"/>
              <a:t>Отображение переходов(черные точки)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29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428604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Мотивация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256226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14282" y="4214818"/>
            <a:ext cx="3214710" cy="11430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Найти похожее на то что мне нравиться </a:t>
            </a:r>
            <a:r>
              <a:rPr lang="en-US" dirty="0" smtClean="0"/>
              <a:t>– </a:t>
            </a:r>
            <a:r>
              <a:rPr lang="ru-RU" dirty="0" smtClean="0"/>
              <a:t>даже если</a:t>
            </a:r>
            <a:endParaRPr lang="en-US" dirty="0" smtClean="0"/>
          </a:p>
          <a:p>
            <a:pPr algn="ctr"/>
            <a:r>
              <a:rPr lang="ru-RU" dirty="0" smtClean="0"/>
              <a:t> песня</a:t>
            </a:r>
            <a:r>
              <a:rPr lang="en-US" dirty="0" smtClean="0"/>
              <a:t>, </a:t>
            </a:r>
            <a:r>
              <a:rPr lang="ru-RU" dirty="0" smtClean="0"/>
              <a:t>альбом</a:t>
            </a:r>
            <a:r>
              <a:rPr lang="en-US" dirty="0" smtClean="0"/>
              <a:t>, </a:t>
            </a:r>
            <a:r>
              <a:rPr lang="ru-RU" dirty="0" smtClean="0"/>
              <a:t>автор</a:t>
            </a:r>
            <a:endParaRPr lang="en-US" dirty="0" smtClean="0"/>
          </a:p>
          <a:p>
            <a:pPr algn="ctr"/>
            <a:r>
              <a:rPr lang="ru-RU" dirty="0" smtClean="0"/>
              <a:t> не описаны  текстово 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6357950" y="4000504"/>
            <a:ext cx="2643206" cy="1357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00" dirty="0" smtClean="0">
                <a:solidFill>
                  <a:schemeClr val="tx1"/>
                </a:solidFill>
              </a:rPr>
              <a:t>Найти-Открыть новое. Автоматическое-логическое создание плейлистов</a:t>
            </a:r>
            <a:endParaRPr lang="ru-RU" sz="17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4857760"/>
            <a:ext cx="2153594" cy="15572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1" name="TextBox 10"/>
          <p:cNvSpPr txBox="1"/>
          <p:nvPr/>
        </p:nvSpPr>
        <p:spPr>
          <a:xfrm>
            <a:off x="3428992" y="1285860"/>
            <a:ext cx="214314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Новая музыка появляется– но её невозможно найти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57488" y="3071810"/>
            <a:ext cx="35004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Большие коллекции</a:t>
            </a:r>
          </a:p>
          <a:p>
            <a:r>
              <a:rPr lang="ru-RU" dirty="0" smtClean="0"/>
              <a:t>Требовательные пользователи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</a:t>
            </a:fld>
            <a:endParaRPr kumimoji="0" lang="en-US" sz="120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  <a:endCxn id="8" idx="0"/>
          </p:cNvCxnSpPr>
          <p:nvPr/>
        </p:nvCxnSpPr>
        <p:spPr>
          <a:xfrm rot="5400000">
            <a:off x="2966340" y="2573438"/>
            <a:ext cx="496677" cy="2786082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9" idx="1"/>
          </p:cNvCxnSpPr>
          <p:nvPr/>
        </p:nvCxnSpPr>
        <p:spPr>
          <a:xfrm rot="16200000" flipH="1">
            <a:off x="5002322" y="3323537"/>
            <a:ext cx="961024" cy="1750231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2"/>
            <a:endCxn id="10" idx="0"/>
          </p:cNvCxnSpPr>
          <p:nvPr/>
        </p:nvCxnSpPr>
        <p:spPr>
          <a:xfrm rot="16200000" flipH="1">
            <a:off x="4058383" y="4267477"/>
            <a:ext cx="1139619" cy="40946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0" idx="1"/>
          </p:cNvCxnSpPr>
          <p:nvPr/>
        </p:nvCxnSpPr>
        <p:spPr>
          <a:xfrm rot="16200000" flipH="1">
            <a:off x="2557476" y="4621986"/>
            <a:ext cx="278553" cy="1750231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3"/>
          </p:cNvCxnSpPr>
          <p:nvPr/>
        </p:nvCxnSpPr>
        <p:spPr>
          <a:xfrm rot="5400000">
            <a:off x="6563232" y="4520057"/>
            <a:ext cx="278553" cy="1954091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357826"/>
            <a:ext cx="7572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pPr algn="ctr"/>
            <a:r>
              <a:rPr lang="en-US" dirty="0" err="1" smtClean="0"/>
              <a:t>TimbreGram</a:t>
            </a:r>
            <a:endParaRPr lang="en-US" dirty="0" smtClean="0"/>
          </a:p>
          <a:p>
            <a:r>
              <a:rPr lang="en-US" dirty="0" smtClean="0"/>
              <a:t>•</a:t>
            </a:r>
            <a:r>
              <a:rPr lang="ru-RU" dirty="0" smtClean="0"/>
              <a:t>Временные серии векторов-свойств </a:t>
            </a:r>
            <a:r>
              <a:rPr lang="en-US" dirty="0" smtClean="0"/>
              <a:t>&gt; PCA &gt; RGB-</a:t>
            </a:r>
            <a:r>
              <a:rPr lang="ru-RU" dirty="0" smtClean="0"/>
              <a:t>пространство цвета</a:t>
            </a: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000108"/>
            <a:ext cx="8655693" cy="467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214678" y="500042"/>
            <a:ext cx="242889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Коллекции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30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71678"/>
            <a:ext cx="365762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857224" y="1285860"/>
            <a:ext cx="2853666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dirty="0" smtClean="0"/>
              <a:t>Islands of Music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2844" y="4786322"/>
            <a:ext cx="3929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•</a:t>
            </a:r>
            <a:r>
              <a:rPr lang="ru-RU" sz="2200" dirty="0" smtClean="0"/>
              <a:t> </a:t>
            </a:r>
            <a:r>
              <a:rPr lang="en-US" sz="2200" dirty="0" smtClean="0"/>
              <a:t>SOM</a:t>
            </a:r>
            <a:r>
              <a:rPr lang="ru-RU" sz="2200" dirty="0" smtClean="0"/>
              <a:t> </a:t>
            </a:r>
            <a:r>
              <a:rPr lang="en-US" sz="2200" dirty="0" smtClean="0"/>
              <a:t>+</a:t>
            </a:r>
            <a:r>
              <a:rPr lang="ru-RU" sz="2200" dirty="0" smtClean="0"/>
              <a:t> </a:t>
            </a:r>
            <a:r>
              <a:rPr lang="en-US" sz="2200" dirty="0" smtClean="0"/>
              <a:t>Smoothed Data Histograms + </a:t>
            </a:r>
            <a:r>
              <a:rPr lang="ru-RU" sz="2200" dirty="0" smtClean="0"/>
              <a:t>цветовая схема основанная на метафоре  георгафической карты</a:t>
            </a:r>
            <a:endParaRPr lang="en-US" sz="2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-1"/>
            <a:ext cx="4929190" cy="690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100" y="285728"/>
            <a:ext cx="242889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Коллекции</a:t>
            </a:r>
            <a:endParaRPr lang="ru-RU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31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57166"/>
            <a:ext cx="69818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71472" y="5786454"/>
            <a:ext cx="7358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Component planes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+ цветовая схема синоптических карт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WORK\MIR\Work\Documents\Images\es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500042"/>
            <a:ext cx="4019550" cy="5829300"/>
          </a:xfrm>
          <a:prstGeom prst="rect">
            <a:avLst/>
          </a:prstGeom>
          <a:noFill/>
        </p:spPr>
      </p:pic>
      <p:pic>
        <p:nvPicPr>
          <p:cNvPr id="7" name="Picture 2" descr="D:\WORK\MIR\Work\Documents\Images\toro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5551669"/>
            <a:ext cx="1785950" cy="130633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357686" y="1000108"/>
            <a:ext cx="4572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Много нейронов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Безграничный тороид вместо плоскостной топологии  позволяет убрать краевые эффекты , а именно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Кластеры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 углах и вдоль границ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; 2.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Центральное пространство карты довольно пусто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U-Matrix/U-Map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визуализируют исходные расстояния в пространстве данных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Метафора географической карты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Аллеи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кластеры</a:t>
            </a:r>
            <a:br>
              <a:rPr lang="ru-RU" sz="2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Горы = границы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33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0958" y="5786454"/>
            <a:ext cx="1285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Тороид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643438" y="214290"/>
            <a:ext cx="3643338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Развивающаяся </a:t>
            </a:r>
            <a:r>
              <a:rPr lang="en-US" sz="2000" dirty="0" smtClean="0"/>
              <a:t>SOM</a:t>
            </a:r>
          </a:p>
          <a:p>
            <a:pPr algn="ctr"/>
            <a:r>
              <a:rPr lang="en-US" sz="2000" dirty="0" smtClean="0"/>
              <a:t>(Emergent SOM)</a:t>
            </a:r>
            <a:endParaRPr lang="ru-RU" sz="2000" b="1" dirty="0"/>
          </a:p>
        </p:txBody>
      </p: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rot="10800000" flipV="1">
            <a:off x="7072330" y="6001897"/>
            <a:ext cx="428628" cy="202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WORK\MIR\Work\Documents\Images\dbmusicmi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714356"/>
            <a:ext cx="7595527" cy="584677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34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488" y="285728"/>
            <a:ext cx="371477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ru-RU" dirty="0" smtClean="0"/>
              <a:t>Пример использования </a:t>
            </a:r>
            <a:r>
              <a:rPr lang="en-US" dirty="0" smtClean="0"/>
              <a:t>ESOM</a:t>
            </a:r>
            <a:endParaRPr lang="en-US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604397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3" y="3643314"/>
            <a:ext cx="592293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214414" y="4786322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Похожее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6000728" y="1428736"/>
            <a:ext cx="2928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Плавное изменение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928670"/>
            <a:ext cx="313372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214554"/>
            <a:ext cx="4500594" cy="354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36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1000108"/>
            <a:ext cx="4214842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chemeClr val="tx1"/>
                </a:solidFill>
              </a:rPr>
              <a:t>Выделение нужных свойств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643174" y="185736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072066" y="1357298"/>
            <a:ext cx="42862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727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143504" y="2428868"/>
            <a:ext cx="3429024" cy="3293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 smtClean="0"/>
              <a:t>При большом маштабе можно отображать </a:t>
            </a:r>
            <a:r>
              <a:rPr lang="ru-RU" sz="2600" u="sng" dirty="0" smtClean="0"/>
              <a:t>кластеры</a:t>
            </a:r>
            <a:r>
              <a:rPr lang="ru-RU" sz="2600" dirty="0" smtClean="0"/>
              <a:t>,</a:t>
            </a:r>
          </a:p>
          <a:p>
            <a:r>
              <a:rPr lang="ru-RU" sz="2600" dirty="0" smtClean="0"/>
              <a:t>описывая их </a:t>
            </a:r>
            <a:r>
              <a:rPr lang="ru-RU" sz="2600" u="sng" dirty="0" smtClean="0"/>
              <a:t>собирательными чертами</a:t>
            </a:r>
            <a:r>
              <a:rPr lang="ru-RU" sz="2600" dirty="0" smtClean="0"/>
              <a:t> песен в их составе</a:t>
            </a:r>
            <a:endParaRPr lang="ru-RU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rapezoid 27"/>
          <p:cNvSpPr/>
          <p:nvPr/>
        </p:nvSpPr>
        <p:spPr>
          <a:xfrm>
            <a:off x="6858016" y="3214686"/>
            <a:ext cx="2143140" cy="642942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428604"/>
            <a:ext cx="300039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chemeClr val="tx1"/>
                </a:solidFill>
              </a:rPr>
              <a:t>ВсЁ вместе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7554" y="642918"/>
            <a:ext cx="1857388" cy="9286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Своства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Песни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3636" y="642918"/>
            <a:ext cx="1928826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Измерения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Песни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71604" y="2000240"/>
            <a:ext cx="1785950" cy="11430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Анализ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Получение свойств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6546" y="2214554"/>
            <a:ext cx="2214610" cy="1000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Визуализация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взаимодействие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29058" y="2000240"/>
            <a:ext cx="2500330" cy="1143008"/>
          </a:xfrm>
          <a:prstGeom prst="roundRect">
            <a:avLst>
              <a:gd name="adj" fmla="val 237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Организация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Уменьшение размерности, кластеризация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lowchart: Multidocument 10"/>
          <p:cNvSpPr/>
          <p:nvPr/>
        </p:nvSpPr>
        <p:spPr>
          <a:xfrm>
            <a:off x="142844" y="2214554"/>
            <a:ext cx="1000132" cy="1285884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песни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3"/>
            <a:endCxn id="10" idx="1"/>
          </p:cNvCxnSpPr>
          <p:nvPr/>
        </p:nvCxnSpPr>
        <p:spPr>
          <a:xfrm>
            <a:off x="3357554" y="2571744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2844" y="1357298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Музыкальная библиотека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1" idx="3"/>
            <a:endCxn id="8" idx="1"/>
          </p:cNvCxnSpPr>
          <p:nvPr/>
        </p:nvCxnSpPr>
        <p:spPr>
          <a:xfrm flipV="1">
            <a:off x="1142976" y="2571744"/>
            <a:ext cx="428628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3"/>
            <a:endCxn id="9" idx="1"/>
          </p:cNvCxnSpPr>
          <p:nvPr/>
        </p:nvCxnSpPr>
        <p:spPr>
          <a:xfrm>
            <a:off x="6429388" y="2571744"/>
            <a:ext cx="357158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</p:cNvCxnSpPr>
          <p:nvPr/>
        </p:nvCxnSpPr>
        <p:spPr>
          <a:xfrm rot="5400000">
            <a:off x="3607587" y="1678769"/>
            <a:ext cx="785818" cy="571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</p:cNvCxnSpPr>
          <p:nvPr/>
        </p:nvCxnSpPr>
        <p:spPr>
          <a:xfrm rot="5400000">
            <a:off x="6375810" y="1839505"/>
            <a:ext cx="1071570" cy="3929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>
            <a:off x="1500166" y="2786058"/>
            <a:ext cx="2209800" cy="1928826"/>
          </a:xfrm>
          <a:custGeom>
            <a:avLst/>
            <a:gdLst>
              <a:gd name="connsiteX0" fmla="*/ 0 w 2209800"/>
              <a:gd name="connsiteY0" fmla="*/ 0 h 2846917"/>
              <a:gd name="connsiteX1" fmla="*/ 901700 w 2209800"/>
              <a:gd name="connsiteY1" fmla="*/ 2844800 h 2846917"/>
              <a:gd name="connsiteX2" fmla="*/ 2209800 w 2209800"/>
              <a:gd name="connsiteY2" fmla="*/ 12700 h 2846917"/>
              <a:gd name="connsiteX0" fmla="*/ 0 w 2209800"/>
              <a:gd name="connsiteY0" fmla="*/ 0 h 2839581"/>
              <a:gd name="connsiteX1" fmla="*/ 1071570 w 2209800"/>
              <a:gd name="connsiteY1" fmla="*/ 2837464 h 2839581"/>
              <a:gd name="connsiteX2" fmla="*/ 2209800 w 2209800"/>
              <a:gd name="connsiteY2" fmla="*/ 12700 h 283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839581">
                <a:moveTo>
                  <a:pt x="0" y="0"/>
                </a:moveTo>
                <a:cubicBezTo>
                  <a:pt x="266700" y="1421341"/>
                  <a:pt x="703270" y="2835347"/>
                  <a:pt x="1071570" y="2837464"/>
                </a:cubicBezTo>
                <a:cubicBezTo>
                  <a:pt x="1439870" y="2839581"/>
                  <a:pt x="2070100" y="273050"/>
                  <a:pt x="2209800" y="127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85950" y="4714884"/>
            <a:ext cx="178595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MARSYAS</a:t>
            </a:r>
          </a:p>
          <a:p>
            <a:pPr algn="ctr"/>
            <a:r>
              <a:rPr lang="en-US" sz="1700" dirty="0" err="1" smtClean="0"/>
              <a:t>MIRtoolbox</a:t>
            </a:r>
            <a:endParaRPr lang="en-US" sz="1700" dirty="0" smtClean="0"/>
          </a:p>
          <a:p>
            <a:pPr algn="ctr"/>
            <a:r>
              <a:rPr lang="en-US" sz="1700" dirty="0" smtClean="0"/>
              <a:t>Last.fm</a:t>
            </a:r>
          </a:p>
          <a:p>
            <a:pPr algn="ctr"/>
            <a:r>
              <a:rPr lang="en-US" sz="1700" dirty="0" smtClean="0"/>
              <a:t>Echonest.com</a:t>
            </a:r>
          </a:p>
          <a:p>
            <a:pPr algn="ctr"/>
            <a:r>
              <a:rPr lang="en-US" sz="1700" dirty="0" smtClean="0"/>
              <a:t>Allmusic.com</a:t>
            </a:r>
            <a:endParaRPr lang="ru-RU" sz="1700" dirty="0" smtClean="0"/>
          </a:p>
          <a:p>
            <a:pPr algn="ctr"/>
            <a:r>
              <a:rPr lang="ru-RU" sz="1700" dirty="0" smtClean="0"/>
              <a:t>.</a:t>
            </a:r>
          </a:p>
          <a:p>
            <a:pPr algn="ctr"/>
            <a:r>
              <a:rPr lang="ru-RU" sz="1700" dirty="0" smtClean="0"/>
              <a:t>.</a:t>
            </a:r>
            <a:endParaRPr lang="en-US" sz="1700" dirty="0" smtClean="0"/>
          </a:p>
        </p:txBody>
      </p:sp>
      <p:sp>
        <p:nvSpPr>
          <p:cNvPr id="41" name="Freeform 40"/>
          <p:cNvSpPr/>
          <p:nvPr/>
        </p:nvSpPr>
        <p:spPr>
          <a:xfrm>
            <a:off x="4143372" y="3071810"/>
            <a:ext cx="2057400" cy="2071702"/>
          </a:xfrm>
          <a:custGeom>
            <a:avLst/>
            <a:gdLst>
              <a:gd name="connsiteX0" fmla="*/ 0 w 2057400"/>
              <a:gd name="connsiteY0" fmla="*/ 12700 h 2504017"/>
              <a:gd name="connsiteX1" fmla="*/ 952500 w 2057400"/>
              <a:gd name="connsiteY1" fmla="*/ 2501900 h 2504017"/>
              <a:gd name="connsiteX2" fmla="*/ 2057400 w 2057400"/>
              <a:gd name="connsiteY2" fmla="*/ 0 h 250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400" h="2504017">
                <a:moveTo>
                  <a:pt x="0" y="12700"/>
                </a:moveTo>
                <a:cubicBezTo>
                  <a:pt x="304800" y="1258358"/>
                  <a:pt x="609600" y="2504017"/>
                  <a:pt x="952500" y="2501900"/>
                </a:cubicBezTo>
                <a:cubicBezTo>
                  <a:pt x="1295400" y="2499783"/>
                  <a:pt x="1852083" y="141817"/>
                  <a:pt x="205740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858016" y="3857628"/>
            <a:ext cx="2133631" cy="2357454"/>
            <a:chOff x="6858016" y="3857628"/>
            <a:chExt cx="2133631" cy="235745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16" y="3857628"/>
              <a:ext cx="2133631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1" name="Group 60"/>
            <p:cNvGrpSpPr/>
            <p:nvPr/>
          </p:nvGrpSpPr>
          <p:grpSpPr>
            <a:xfrm>
              <a:off x="8205829" y="5143512"/>
              <a:ext cx="285752" cy="1071570"/>
              <a:chOff x="7858148" y="5143512"/>
              <a:chExt cx="285752" cy="107157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5400000">
                <a:off x="7750991" y="5607859"/>
                <a:ext cx="5000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858148" y="5143512"/>
                <a:ext cx="285752" cy="285752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rot="5400000">
                <a:off x="7750991" y="5965049"/>
                <a:ext cx="357190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H="1">
                <a:off x="7893867" y="5965049"/>
                <a:ext cx="357190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858148" y="5500702"/>
                <a:ext cx="2857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/>
          <p:cNvSpPr txBox="1"/>
          <p:nvPr/>
        </p:nvSpPr>
        <p:spPr>
          <a:xfrm>
            <a:off x="4214810" y="5143512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Реализации </a:t>
            </a:r>
            <a:r>
              <a:rPr lang="en-US" dirty="0" smtClean="0"/>
              <a:t>SOM, PCA, …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923925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4538667"/>
            <a:ext cx="8382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357290" y="1000108"/>
            <a:ext cx="6143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получение свойств </a:t>
            </a:r>
            <a:r>
              <a:rPr lang="ru-RU" sz="2200" dirty="0" err="1" smtClean="0"/>
              <a:t>контента</a:t>
            </a:r>
            <a:r>
              <a:rPr lang="ru-RU" sz="2200" dirty="0" smtClean="0"/>
              <a:t>-</a:t>
            </a:r>
            <a:r>
              <a:rPr lang="en-US" sz="2200" dirty="0" smtClean="0"/>
              <a:t>&gt; PCA -&gt; scatter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39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42860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Работа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1857364"/>
            <a:ext cx="6500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Задачи</a:t>
            </a:r>
            <a:endParaRPr lang="en-US" b="1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Интегрировать методы </a:t>
            </a:r>
            <a:r>
              <a:rPr lang="en-US" dirty="0" smtClean="0"/>
              <a:t>MIR </a:t>
            </a:r>
            <a:r>
              <a:rPr lang="ru-RU" dirty="0" smtClean="0"/>
              <a:t>описанные в литературе.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Визуализировать данные.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Создать возможность взаимодействия с музыкальными произведениями.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Создать возможность задания значимости величин в векторе свойств данных.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Создать возможность фильтрации музыкальных произведений по значениям величин в векторе свойств.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5984" y="428604"/>
            <a:ext cx="384445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Получение информации из Музыки</a:t>
            </a:r>
          </a:p>
          <a:p>
            <a:r>
              <a:rPr lang="ru-RU" dirty="0" smtClean="0"/>
              <a:t>(</a:t>
            </a:r>
            <a:r>
              <a:rPr lang="en-US" dirty="0" smtClean="0"/>
              <a:t>Music Information Retrieval –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MIR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1000108"/>
            <a:ext cx="828254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14810" y="714356"/>
            <a:ext cx="428628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Выделение нужных свойств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-2213893" y="3713958"/>
            <a:ext cx="5143536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0034" y="6500834"/>
            <a:ext cx="8286808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14348" y="3143248"/>
            <a:ext cx="45719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00562" y="6357958"/>
            <a:ext cx="357190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28926" y="1357298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8662" y="5214950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86776" y="4929198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6116" y="6143644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rd13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3500430" y="1142984"/>
            <a:ext cx="304800" cy="304800"/>
          </a:xfrm>
          <a:prstGeom prst="rect">
            <a:avLst/>
          </a:prstGeom>
        </p:spPr>
      </p:pic>
      <p:pic>
        <p:nvPicPr>
          <p:cNvPr id="22" name="classic23.wav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1071538" y="4786322"/>
            <a:ext cx="304800" cy="304800"/>
          </a:xfrm>
          <a:prstGeom prst="rect">
            <a:avLst/>
          </a:prstGeom>
        </p:spPr>
      </p:pic>
      <p:pic>
        <p:nvPicPr>
          <p:cNvPr id="23" name="rock30.wav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7" cstate="print"/>
          <a:stretch>
            <a:fillRect/>
          </a:stretch>
        </p:blipFill>
        <p:spPr>
          <a:xfrm>
            <a:off x="8501090" y="4500570"/>
            <a:ext cx="304800" cy="304800"/>
          </a:xfrm>
          <a:prstGeom prst="rect">
            <a:avLst/>
          </a:prstGeom>
        </p:spPr>
      </p:pic>
      <p:pic>
        <p:nvPicPr>
          <p:cNvPr id="24" name="speechrus023.wav">
            <a:hlinkClick r:id="" action="ppaction://media"/>
          </p:cNvPr>
          <p:cNvPicPr>
            <a:picLocks noRot="1" noChangeAspect="1"/>
          </p:cNvPicPr>
          <p:nvPr>
            <a:audioFile r:link="rId4"/>
          </p:nvPr>
        </p:nvPicPr>
        <p:blipFill>
          <a:blip r:embed="rId7" cstate="print"/>
          <a:stretch>
            <a:fillRect/>
          </a:stretch>
        </p:blipFill>
        <p:spPr>
          <a:xfrm>
            <a:off x="3571868" y="5857892"/>
            <a:ext cx="304800" cy="3048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40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8662" y="42860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Работа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99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875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042" y="571480"/>
            <a:ext cx="5580182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Реализация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MIR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системы на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2009a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786" y="1071546"/>
            <a:ext cx="3000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Получения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данных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Statistics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Signal Processing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Wavelet Toolbox</a:t>
            </a: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AuditoryToolbox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MIRToolbox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содержит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manual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 сравнением  с другими решениями)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XBAT 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программа для биоакустики)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1142984"/>
            <a:ext cx="36433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Анализ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Neural Network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Statistics Toolbox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SOMToolbox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Netlab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Dimension Reduction Toolbox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248" y="4714884"/>
            <a:ext cx="392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Визуализация</a:t>
            </a:r>
          </a:p>
          <a:p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Встроеные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средства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решения предоставляемые в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toolbox’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ах,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GUIDE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786182" y="2214554"/>
            <a:ext cx="500066" cy="642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072198" y="3857628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41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285728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Работа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4907" y="214290"/>
            <a:ext cx="4805433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Реализация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MIR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системы на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.NET 3.5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714356"/>
            <a:ext cx="25003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Получения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данных</a:t>
            </a:r>
          </a:p>
          <a:p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Builder NE</a:t>
            </a: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Marsyas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servises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Echonest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Api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Last.fm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4395787"/>
            <a:ext cx="8786842" cy="2462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2009a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может использовать  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sevices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, базы данных(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Database Toolbox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), любые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.NET 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объекты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все что можно использовать на этих платформах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поддерживает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OOP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JIT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компиляцию. Основные преобразования выполняются параллельно. Есть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Parallel Computing Toolbox.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0430" y="3571876"/>
            <a:ext cx="5072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Визуализация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WPF(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настольная)и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SL(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Web)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642919"/>
            <a:ext cx="38576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Анализ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Builder NE</a:t>
            </a:r>
          </a:p>
          <a:p>
            <a:pPr lvl="0"/>
            <a:r>
              <a:rPr lang="en-US" sz="22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NN: </a:t>
            </a:r>
            <a:r>
              <a:rPr lang="en-US" sz="22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NeuronDotNet</a:t>
            </a:r>
            <a:r>
              <a:rPr lang="en-US" sz="22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FANN</a:t>
            </a:r>
          </a:p>
          <a:p>
            <a:pPr lvl="0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Math:</a:t>
            </a:r>
          </a:p>
          <a:p>
            <a:pPr lvl="0"/>
            <a:r>
              <a:rPr lang="en-US" sz="2200" dirty="0" smtClean="0">
                <a:latin typeface="Times New Roman" pitchFamily="18" charset="0"/>
                <a:cs typeface="Times New Roman" pitchFamily="18" charset="0"/>
                <a:hlinkClick r:id="rId2"/>
              </a:rPr>
              <a:t>Math.NET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  <a:hlinkClick r:id="rId2"/>
              </a:rPr>
              <a:t>Numerics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другие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076651" y="1857364"/>
            <a:ext cx="923845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643570" y="2857496"/>
            <a:ext cx="372324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2910" y="714356"/>
            <a:ext cx="7715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cap="all" dirty="0" smtClean="0"/>
              <a:t>ОРГАНИЗАЦИЯ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 И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 ВИЗУАЛИЗАЦИЯ</a:t>
            </a:r>
            <a:r>
              <a:rPr lang="en-US" sz="2400" i="1" cap="all" dirty="0" smtClean="0"/>
              <a:t>   </a:t>
            </a:r>
            <a:r>
              <a:rPr lang="ru-RU" sz="2400" i="1" cap="all" dirty="0" smtClean="0"/>
              <a:t> МУЗЫКИ </a:t>
            </a:r>
            <a:r>
              <a:rPr lang="en-US" sz="2400" i="1" cap="all" dirty="0" smtClean="0"/>
              <a:t>  </a:t>
            </a:r>
            <a:r>
              <a:rPr lang="ru-RU" sz="2400" i="1" cap="all" smtClean="0"/>
              <a:t>по содержимому 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ИСПОЛЬЗУЯ </a:t>
            </a:r>
            <a:r>
              <a:rPr lang="en-US" sz="2400" i="1" cap="all" dirty="0" smtClean="0"/>
              <a:t>   </a:t>
            </a:r>
            <a:r>
              <a:rPr lang="ru-RU" sz="2400" i="1" cap="all" dirty="0" smtClean="0"/>
              <a:t>ТЕХНИКИ </a:t>
            </a:r>
            <a:endParaRPr lang="en-US" sz="2400" i="1" cap="all" dirty="0" smtClean="0"/>
          </a:p>
          <a:p>
            <a:pPr algn="ctr"/>
            <a:r>
              <a:rPr lang="ru-RU" sz="2400" i="1" cap="all" dirty="0" smtClean="0"/>
              <a:t>Самоорганизующихся карт и анализа главных компонент</a:t>
            </a:r>
            <a:endParaRPr lang="ru-RU" sz="2400" i="1" dirty="0" smtClean="0"/>
          </a:p>
          <a:p>
            <a:pPr algn="ctr"/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071538" y="271462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Music Organization and Visualization  by Content using Principal component analysis and Self-organizing maps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43</a:t>
            </a:fld>
            <a:endParaRPr kumimoji="0" lang="en-US" sz="1200">
              <a:solidFill>
                <a:schemeClr val="tx2"/>
              </a:solidFill>
            </a:endParaRPr>
          </a:p>
        </p:txBody>
      </p:sp>
      <p:pic>
        <p:nvPicPr>
          <p:cNvPr id="5" name="Picture 3" descr="D:\WORK\NoveHrady\INFO\Presentation\dilbert.gif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642910" y="3929066"/>
            <a:ext cx="78168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14290"/>
            <a:ext cx="892971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Литература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относящаяся к 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MIR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[001] Anita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Shen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Lillie “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MusicBox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 Navigating the space of your music”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August, 2008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[002]  Elias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Pampalk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“Islands of Music. Analysis, Organization, and Visualization of Music Archives” De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ember, 2001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[003] George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Tzanetakis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“Manipulation, analysis and retrieval systems for audio signals” June, 2002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[004] Tristan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Jehan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“Creating Music by Listening” September, 2005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[005] J. Stephen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Downie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“Music Information Retrieval” 2003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[006]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Priit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Kirss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“Audio Based Genre Classification of Electronic Music “June, 2007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[007]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Olivier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Lartillot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MIRtoolbox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1.1 User’s Manual” </a:t>
            </a:r>
            <a:r>
              <a:rPr lang="en-US" sz="2400" dirty="0" smtClean="0"/>
              <a:t>May, 2008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44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4500570"/>
            <a:ext cx="8643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Презентации относящаяся к 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MIR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[050]Baumann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“Visualization for Music IR” 2005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428604"/>
            <a:ext cx="89297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Литература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относящаяся к анализу, 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DR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200" u="sng" dirty="0" err="1" smtClean="0">
                <a:latin typeface="Times New Roman" pitchFamily="18" charset="0"/>
                <a:cs typeface="Times New Roman" pitchFamily="18" charset="0"/>
              </a:rPr>
              <a:t>Clusterization</a:t>
            </a:r>
            <a:endParaRPr lang="en-US" sz="2200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/>
          </a:p>
          <a:p>
            <a:r>
              <a:rPr lang="en-GB" sz="2400" dirty="0" smtClean="0"/>
              <a:t>[</a:t>
            </a:r>
            <a:r>
              <a:rPr lang="ru-RU" sz="2400" dirty="0" smtClean="0"/>
              <a:t>101</a:t>
            </a:r>
            <a:r>
              <a:rPr lang="en-GB" sz="2400" dirty="0" smtClean="0"/>
              <a:t>] A. </a:t>
            </a:r>
            <a:r>
              <a:rPr lang="en-GB" sz="2400" dirty="0" err="1" smtClean="0"/>
              <a:t>Gorban</a:t>
            </a:r>
            <a:r>
              <a:rPr lang="en-GB" sz="2400" dirty="0" smtClean="0"/>
              <a:t>, B. </a:t>
            </a:r>
            <a:r>
              <a:rPr lang="en-GB" sz="2400" dirty="0" err="1" smtClean="0"/>
              <a:t>Kegl</a:t>
            </a:r>
            <a:r>
              <a:rPr lang="en-GB" sz="2400" dirty="0" smtClean="0"/>
              <a:t>, D. </a:t>
            </a:r>
            <a:r>
              <a:rPr lang="en-GB" sz="2400" dirty="0" err="1" smtClean="0"/>
              <a:t>Wunsch</a:t>
            </a:r>
            <a:r>
              <a:rPr lang="en-GB" sz="2400" dirty="0" smtClean="0"/>
              <a:t>, A. </a:t>
            </a:r>
            <a:r>
              <a:rPr lang="en-GB" sz="2400" dirty="0" err="1" smtClean="0"/>
              <a:t>Zinovyev</a:t>
            </a:r>
            <a:r>
              <a:rPr lang="en-GB" sz="2400" dirty="0" smtClean="0"/>
              <a:t>  “Principal Manifolds for Data Visualisation and Dimension Reduction” 2007</a:t>
            </a:r>
            <a:endParaRPr lang="ru-RU" sz="2400" dirty="0" smtClean="0"/>
          </a:p>
          <a:p>
            <a:r>
              <a:rPr lang="en-US" sz="2400" dirty="0" smtClean="0"/>
              <a:t>[</a:t>
            </a:r>
            <a:r>
              <a:rPr lang="ru-RU" sz="2400" dirty="0" smtClean="0"/>
              <a:t>102</a:t>
            </a:r>
            <a:r>
              <a:rPr lang="en-US" sz="2400" dirty="0" smtClean="0"/>
              <a:t>] L.J.P. van </a:t>
            </a:r>
            <a:r>
              <a:rPr lang="en-US" sz="2400" dirty="0" err="1" smtClean="0"/>
              <a:t>der</a:t>
            </a:r>
            <a:r>
              <a:rPr lang="en-US" sz="2400" dirty="0" smtClean="0"/>
              <a:t> </a:t>
            </a:r>
            <a:r>
              <a:rPr lang="en-US" sz="2400" dirty="0" err="1" smtClean="0"/>
              <a:t>Maaten</a:t>
            </a:r>
            <a:r>
              <a:rPr lang="en-US" sz="2400" dirty="0" smtClean="0"/>
              <a:t> “Dimensionality Reduction: A Comparative Review” 2008</a:t>
            </a:r>
          </a:p>
          <a:p>
            <a:r>
              <a:rPr lang="en-US" sz="2400" dirty="0" smtClean="0"/>
              <a:t>[103] Jeff Hawkins , Sandra Blakeslee   “On Intelligence” July, 2005 </a:t>
            </a:r>
            <a:endParaRPr lang="ru-RU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46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428736"/>
            <a:ext cx="24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Ссылки</a:t>
            </a:r>
            <a:r>
              <a:rPr lang="en-US" dirty="0" smtClean="0"/>
              <a:t>:</a:t>
            </a:r>
          </a:p>
          <a:p>
            <a:r>
              <a:rPr lang="en-US" smtClean="0">
                <a:hlinkClick r:id="rId2"/>
              </a:rPr>
              <a:t>www.ismir.org</a:t>
            </a:r>
            <a:endParaRPr lang="ru-RU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928926" y="1214422"/>
            <a:ext cx="3265638" cy="7694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0" h="88900"/>
          </a:sp3d>
        </p:spPr>
        <p:txBody>
          <a:bodyPr wrap="none">
            <a:spAutoFit/>
          </a:bodyPr>
          <a:lstStyle/>
          <a:p>
            <a:r>
              <a:rPr lang="ru-RU" sz="2200" b="1" dirty="0" smtClean="0"/>
              <a:t>Музыка с разных сторон</a:t>
            </a:r>
          </a:p>
          <a:p>
            <a:r>
              <a:rPr lang="ru-RU" sz="2200" dirty="0" smtClean="0"/>
              <a:t>(</a:t>
            </a:r>
            <a:r>
              <a:rPr lang="en-US" sz="2200" dirty="0" smtClean="0"/>
              <a:t>Music Information</a:t>
            </a:r>
            <a:r>
              <a:rPr lang="ru-RU" sz="2200" dirty="0" smtClean="0"/>
              <a:t> </a:t>
            </a:r>
            <a:r>
              <a:rPr lang="en-US" sz="2200" dirty="0" smtClean="0"/>
              <a:t>facets</a:t>
            </a:r>
            <a:r>
              <a:rPr lang="ru-RU" sz="2200" dirty="0" smtClean="0"/>
              <a:t>)</a:t>
            </a:r>
            <a:endParaRPr lang="ru-RU" sz="2200" dirty="0"/>
          </a:p>
        </p:txBody>
      </p:sp>
      <p:sp>
        <p:nvSpPr>
          <p:cNvPr id="55" name="TextBox 54"/>
          <p:cNvSpPr txBox="1"/>
          <p:nvPr/>
        </p:nvSpPr>
        <p:spPr>
          <a:xfrm>
            <a:off x="2571736" y="428604"/>
            <a:ext cx="450059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Как можно описать </a:t>
            </a:r>
            <a:r>
              <a:rPr lang="ru-RU" sz="2400" b="1" dirty="0" smtClean="0"/>
              <a:t>Музыку</a:t>
            </a:r>
            <a:r>
              <a:rPr lang="ru-RU" sz="2400" dirty="0" smtClean="0"/>
              <a:t>?</a:t>
            </a:r>
            <a:endParaRPr lang="ru-RU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857224" y="2357430"/>
            <a:ext cx="80724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восприятия</a:t>
            </a:r>
            <a:r>
              <a:rPr lang="en-US" sz="2200" dirty="0" smtClean="0"/>
              <a:t>(</a:t>
            </a:r>
            <a:r>
              <a:rPr lang="ru-RU" sz="2200" dirty="0" smtClean="0"/>
              <a:t>енергия, текстура, ритм, темп, оркестровка</a:t>
            </a:r>
            <a:r>
              <a:rPr lang="en-US" sz="2200" dirty="0" smtClean="0"/>
              <a:t>, </a:t>
            </a:r>
            <a:r>
              <a:rPr lang="ru-RU" sz="2200" dirty="0" smtClean="0"/>
              <a:t>гармоничность,</a:t>
            </a:r>
            <a:r>
              <a:rPr lang="en-US" sz="2200" dirty="0" smtClean="0"/>
              <a:t> </a:t>
            </a:r>
            <a:r>
              <a:rPr lang="ru-RU" sz="2200" dirty="0" smtClean="0"/>
              <a:t>тон, характер мелодии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редакторская(импровизации</a:t>
            </a:r>
            <a:r>
              <a:rPr lang="en-US" sz="2200" dirty="0" smtClean="0"/>
              <a:t>, performance instructions</a:t>
            </a:r>
            <a:r>
              <a:rPr lang="ru-RU" sz="2200" dirty="0" smtClean="0"/>
              <a:t>, оркестровка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библиографическая</a:t>
            </a:r>
            <a:r>
              <a:rPr lang="en-US" sz="2200" dirty="0" smtClean="0"/>
              <a:t>  (</a:t>
            </a:r>
            <a:r>
              <a:rPr lang="ru-RU" sz="2200" dirty="0" smtClean="0"/>
              <a:t>название, исполнитель, композитор</a:t>
            </a:r>
            <a:r>
              <a:rPr lang="en-US" sz="2200" dirty="0" smtClean="0"/>
              <a:t>,</a:t>
            </a:r>
            <a:r>
              <a:rPr lang="ru-RU" sz="2200" dirty="0" smtClean="0"/>
              <a:t> страна</a:t>
            </a:r>
            <a:r>
              <a:rPr lang="en-US" sz="2200" dirty="0" smtClean="0"/>
              <a:t>, album art)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культурная</a:t>
            </a:r>
            <a:r>
              <a:rPr lang="en-US" sz="2200" dirty="0" smtClean="0"/>
              <a:t>(</a:t>
            </a:r>
            <a:r>
              <a:rPr lang="ru-RU" sz="2200" dirty="0" smtClean="0"/>
              <a:t>жанр</a:t>
            </a:r>
            <a:r>
              <a:rPr lang="en-US" sz="2200" dirty="0" smtClean="0"/>
              <a:t>,</a:t>
            </a:r>
            <a:r>
              <a:rPr lang="ru-RU" sz="2200" dirty="0" smtClean="0"/>
              <a:t> субъективные квалификаторы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когнитивная </a:t>
            </a:r>
            <a:r>
              <a:rPr lang="en-US" sz="2200" dirty="0" smtClean="0"/>
              <a:t>(</a:t>
            </a:r>
            <a:r>
              <a:rPr lang="ru-RU" sz="2200" dirty="0" smtClean="0"/>
              <a:t>опыт</a:t>
            </a:r>
            <a:r>
              <a:rPr lang="en-US" sz="2200" dirty="0" smtClean="0"/>
              <a:t>, </a:t>
            </a:r>
            <a:r>
              <a:rPr lang="ru-RU" sz="2200" dirty="0" smtClean="0"/>
              <a:t>эмоции, </a:t>
            </a:r>
            <a:r>
              <a:rPr lang="en-US" sz="2200" dirty="0" smtClean="0"/>
              <a:t>reference)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символическая</a:t>
            </a:r>
            <a:r>
              <a:rPr lang="en-US" sz="2200" dirty="0" smtClean="0"/>
              <a:t>(</a:t>
            </a:r>
            <a:r>
              <a:rPr lang="ru-RU" sz="2200" dirty="0" smtClean="0"/>
              <a:t>мелодия, гармония, структура</a:t>
            </a:r>
            <a:r>
              <a:rPr lang="en-US" sz="2200" dirty="0" smtClean="0"/>
              <a:t>) </a:t>
            </a:r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текстовая (слова песни)</a:t>
            </a:r>
            <a:endParaRPr lang="en-US" sz="2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928926" y="2571744"/>
            <a:ext cx="3286148" cy="185738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Компьютерный слух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(Computer Audition 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4282" y="928670"/>
            <a:ext cx="2143140" cy="1071570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Обработка Сигналов(</a:t>
            </a:r>
            <a:r>
              <a:rPr lang="en-US" dirty="0" smtClean="0">
                <a:solidFill>
                  <a:schemeClr val="tx1"/>
                </a:solidFill>
              </a:rPr>
              <a:t>Signal processing)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0430" y="785794"/>
            <a:ext cx="2143140" cy="1071570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Машинное обучение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(Machine learning)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72264" y="1357298"/>
            <a:ext cx="2143140" cy="1071570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Human Computer Interaction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42976" y="5000636"/>
            <a:ext cx="2143140" cy="1071570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Визуализация (</a:t>
            </a:r>
            <a:r>
              <a:rPr lang="en-US" dirty="0" smtClean="0">
                <a:solidFill>
                  <a:schemeClr val="tx1"/>
                </a:solidFill>
              </a:rPr>
              <a:t>Visualization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0694" y="4929198"/>
            <a:ext cx="2143140" cy="1071570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Восприятие(</a:t>
            </a:r>
            <a:r>
              <a:rPr lang="en-US" dirty="0" smtClean="0">
                <a:solidFill>
                  <a:schemeClr val="tx1"/>
                </a:solidFill>
              </a:rPr>
              <a:t>Perception)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00860" y="2928934"/>
            <a:ext cx="2143140" cy="107157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Компьютерное зрение(</a:t>
            </a:r>
            <a:r>
              <a:rPr lang="en-US" dirty="0" smtClean="0">
                <a:solidFill>
                  <a:schemeClr val="tx1"/>
                </a:solidFill>
              </a:rPr>
              <a:t>Computer Vision)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3071810"/>
            <a:ext cx="2143140" cy="107157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Information Retrieval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3" idx="0"/>
          </p:cNvCxnSpPr>
          <p:nvPr/>
        </p:nvCxnSpPr>
        <p:spPr>
          <a:xfrm>
            <a:off x="2357422" y="1464455"/>
            <a:ext cx="2214578" cy="1107289"/>
          </a:xfrm>
          <a:prstGeom prst="straightConnector1">
            <a:avLst/>
          </a:prstGeom>
          <a:ln w="476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3" idx="1"/>
          </p:cNvCxnSpPr>
          <p:nvPr/>
        </p:nvCxnSpPr>
        <p:spPr>
          <a:xfrm flipV="1">
            <a:off x="2143140" y="3500438"/>
            <a:ext cx="785786" cy="107157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  <a:endCxn id="3" idx="2"/>
          </p:cNvCxnSpPr>
          <p:nvPr/>
        </p:nvCxnSpPr>
        <p:spPr>
          <a:xfrm rot="5400000" flipH="1" flipV="1">
            <a:off x="3107521" y="3536157"/>
            <a:ext cx="571504" cy="2357454"/>
          </a:xfrm>
          <a:prstGeom prst="straightConnector1">
            <a:avLst/>
          </a:prstGeom>
          <a:ln w="3175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  <a:endCxn id="9" idx="0"/>
          </p:cNvCxnSpPr>
          <p:nvPr/>
        </p:nvCxnSpPr>
        <p:spPr>
          <a:xfrm rot="16200000" flipH="1">
            <a:off x="5322099" y="3679033"/>
            <a:ext cx="500066" cy="2000264"/>
          </a:xfrm>
          <a:prstGeom prst="straightConnector1">
            <a:avLst/>
          </a:prstGeom>
          <a:ln w="3175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3" idx="0"/>
          </p:cNvCxnSpPr>
          <p:nvPr/>
        </p:nvCxnSpPr>
        <p:spPr>
          <a:xfrm rot="5400000">
            <a:off x="4214810" y="2214554"/>
            <a:ext cx="714380" cy="1588"/>
          </a:xfrm>
          <a:prstGeom prst="straightConnector1">
            <a:avLst/>
          </a:prstGeom>
          <a:ln w="476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1"/>
            <a:endCxn id="3" idx="0"/>
          </p:cNvCxnSpPr>
          <p:nvPr/>
        </p:nvCxnSpPr>
        <p:spPr>
          <a:xfrm rot="10800000" flipV="1">
            <a:off x="4572000" y="1893082"/>
            <a:ext cx="2000264" cy="678661"/>
          </a:xfrm>
          <a:prstGeom prst="straightConnector1">
            <a:avLst/>
          </a:prstGeom>
          <a:ln w="476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3" idx="3"/>
          </p:cNvCxnSpPr>
          <p:nvPr/>
        </p:nvCxnSpPr>
        <p:spPr>
          <a:xfrm rot="10800000" flipV="1">
            <a:off x="6215074" y="3464718"/>
            <a:ext cx="785786" cy="35719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85984" y="285728"/>
            <a:ext cx="490025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Основы </a:t>
            </a:r>
            <a:r>
              <a:rPr lang="en-US" dirty="0" smtClean="0">
                <a:solidFill>
                  <a:schemeClr val="tx1"/>
                </a:solidFill>
              </a:rPr>
              <a:t>MIR</a:t>
            </a:r>
            <a:r>
              <a:rPr lang="ru-RU" dirty="0" smtClean="0">
                <a:solidFill>
                  <a:schemeClr val="tx1"/>
                </a:solidFill>
              </a:rPr>
              <a:t> находятся в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Computer Audition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2643174" y="6215082"/>
            <a:ext cx="37579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Толще линии – Сильнее связь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6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488" y="142852"/>
            <a:ext cx="3143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Относится о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MIR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0" y="571480"/>
          <a:ext cx="8715436" cy="6286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1000108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200" dirty="0" smtClean="0"/>
              <a:t>Ухо. </a:t>
            </a:r>
            <a:r>
              <a:rPr lang="en-US" sz="2200" dirty="0" smtClean="0"/>
              <a:t> </a:t>
            </a:r>
            <a:r>
              <a:rPr lang="ru-RU" sz="2200" dirty="0" smtClean="0"/>
              <a:t>Колебания воздуха во вмнешем ухе пробразовываются средним в колебания жидкости во внутреннем. После передаются в мосх.</a:t>
            </a:r>
            <a:endParaRPr lang="ru-RU" sz="2200" dirty="0"/>
          </a:p>
        </p:txBody>
      </p:sp>
      <p:sp>
        <p:nvSpPr>
          <p:cNvPr id="4" name="Rectangle 3"/>
          <p:cNvSpPr/>
          <p:nvPr/>
        </p:nvSpPr>
        <p:spPr>
          <a:xfrm>
            <a:off x="571472" y="3929066"/>
            <a:ext cx="8001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Передаточная функция среднего уха( дБ от логарифма частоты)</a:t>
            </a:r>
            <a:endParaRPr lang="ru-RU" sz="2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4357694"/>
            <a:ext cx="662189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14290"/>
            <a:ext cx="4144386" cy="32861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3" name="TextBox 22"/>
          <p:cNvSpPr txBox="1"/>
          <p:nvPr/>
        </p:nvSpPr>
        <p:spPr>
          <a:xfrm>
            <a:off x="2928926" y="2571744"/>
            <a:ext cx="92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Spane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928670"/>
            <a:ext cx="6505575" cy="20288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857224" y="3357562"/>
            <a:ext cx="35719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Психоакустика и </a:t>
            </a:r>
            <a:r>
              <a:rPr lang="en-US" dirty="0" smtClean="0">
                <a:solidFill>
                  <a:schemeClr val="tx1"/>
                </a:solidFill>
              </a:rPr>
              <a:t>Music Cognition</a:t>
            </a:r>
            <a:endParaRPr lang="ru-RU" dirty="0" smtClean="0">
              <a:solidFill>
                <a:schemeClr val="tx1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ru-RU" dirty="0" smtClean="0">
                <a:solidFill>
                  <a:schemeClr val="tx1"/>
                </a:solidFill>
              </a:rPr>
              <a:t>модель уха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ru-RU" dirty="0" smtClean="0">
                <a:solidFill>
                  <a:schemeClr val="tx1"/>
                </a:solidFill>
              </a:rPr>
              <a:t>работа мозга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714356"/>
            <a:ext cx="513410" cy="18573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 err="1" smtClean="0"/>
              <a:t>Spane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143636" y="1000108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Овальное окно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715272" y="107154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Улитка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0100" y="121442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Жидкость 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143372" y="107154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Жидкость 2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214282" y="4643446"/>
            <a:ext cx="5000660" cy="1214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Эффекты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маскирование – частотно  и временное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критические полосы – различимость частот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2132" y="3643314"/>
            <a:ext cx="32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mm  - </a:t>
            </a:r>
            <a:r>
              <a:rPr lang="ru-RU" dirty="0" smtClean="0"/>
              <a:t>длина</a:t>
            </a:r>
            <a:endParaRPr lang="en-US" dirty="0" smtClean="0"/>
          </a:p>
          <a:p>
            <a:r>
              <a:rPr lang="en-US" dirty="0" err="1" smtClean="0"/>
              <a:t>mel</a:t>
            </a:r>
            <a:r>
              <a:rPr lang="en-US" dirty="0" smtClean="0"/>
              <a:t>  - </a:t>
            </a:r>
            <a:r>
              <a:rPr lang="ru-RU" dirty="0" smtClean="0"/>
              <a:t>относительная</a:t>
            </a:r>
            <a:r>
              <a:rPr lang="en-US" dirty="0" smtClean="0"/>
              <a:t> pitch</a:t>
            </a:r>
          </a:p>
          <a:p>
            <a:r>
              <a:rPr lang="en-US" dirty="0" smtClean="0"/>
              <a:t>Bark - </a:t>
            </a:r>
            <a:r>
              <a:rPr lang="ru-RU" dirty="0" smtClean="0"/>
              <a:t>критическия полосы </a:t>
            </a:r>
            <a:r>
              <a:rPr lang="en-US" dirty="0" smtClean="0"/>
              <a:t>rate</a:t>
            </a:r>
            <a:endParaRPr lang="ru-RU" dirty="0" smtClean="0"/>
          </a:p>
          <a:p>
            <a:r>
              <a:rPr lang="en-US" dirty="0" smtClean="0"/>
              <a:t>KHz </a:t>
            </a:r>
            <a:r>
              <a:rPr lang="ru-RU" dirty="0" smtClean="0"/>
              <a:t>- частота</a:t>
            </a:r>
          </a:p>
          <a:p>
            <a:endParaRPr lang="ru-RU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9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14282</TotalTime>
  <Words>1677</Words>
  <Application>Microsoft Office PowerPoint</Application>
  <PresentationFormat>On-screen Show (4:3)</PresentationFormat>
  <Paragraphs>370</Paragraphs>
  <Slides>46</Slides>
  <Notes>1</Notes>
  <HiddenSlides>1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asd and Rizzo</dc:creator>
  <cp:lastModifiedBy>asd</cp:lastModifiedBy>
  <cp:revision>857</cp:revision>
  <dcterms:created xsi:type="dcterms:W3CDTF">2009-04-25T07:57:42Z</dcterms:created>
  <dcterms:modified xsi:type="dcterms:W3CDTF">2010-02-04T07:00:59Z</dcterms:modified>
</cp:coreProperties>
</file>